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8"/>
  </p:notesMasterIdLst>
  <p:sldIdLst>
    <p:sldId id="386" r:id="rId2"/>
    <p:sldId id="256" r:id="rId3"/>
    <p:sldId id="264" r:id="rId4"/>
    <p:sldId id="259" r:id="rId5"/>
    <p:sldId id="330" r:id="rId6"/>
    <p:sldId id="321" r:id="rId7"/>
    <p:sldId id="290" r:id="rId8"/>
    <p:sldId id="385" r:id="rId9"/>
    <p:sldId id="322" r:id="rId10"/>
    <p:sldId id="335" r:id="rId11"/>
    <p:sldId id="327" r:id="rId12"/>
    <p:sldId id="329" r:id="rId13"/>
    <p:sldId id="278" r:id="rId14"/>
    <p:sldId id="334" r:id="rId15"/>
    <p:sldId id="333" r:id="rId16"/>
    <p:sldId id="339" r:id="rId17"/>
    <p:sldId id="331" r:id="rId18"/>
    <p:sldId id="282" r:id="rId19"/>
    <p:sldId id="283" r:id="rId20"/>
    <p:sldId id="281" r:id="rId21"/>
    <p:sldId id="297" r:id="rId22"/>
    <p:sldId id="340" r:id="rId23"/>
    <p:sldId id="383" r:id="rId24"/>
    <p:sldId id="298" r:id="rId25"/>
    <p:sldId id="302" r:id="rId26"/>
    <p:sldId id="301" r:id="rId27"/>
    <p:sldId id="307" r:id="rId28"/>
    <p:sldId id="316" r:id="rId29"/>
    <p:sldId id="277" r:id="rId30"/>
    <p:sldId id="319" r:id="rId31"/>
    <p:sldId id="384" r:id="rId32"/>
    <p:sldId id="299" r:id="rId33"/>
    <p:sldId id="300" r:id="rId34"/>
    <p:sldId id="303" r:id="rId35"/>
    <p:sldId id="304" r:id="rId36"/>
    <p:sldId id="305" r:id="rId37"/>
    <p:sldId id="306" r:id="rId38"/>
    <p:sldId id="308" r:id="rId39"/>
    <p:sldId id="309" r:id="rId40"/>
    <p:sldId id="310" r:id="rId41"/>
    <p:sldId id="311" r:id="rId42"/>
    <p:sldId id="312" r:id="rId43"/>
    <p:sldId id="387" r:id="rId44"/>
    <p:sldId id="313" r:id="rId45"/>
    <p:sldId id="341" r:id="rId46"/>
    <p:sldId id="257" r:id="rId47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  <a:srgbClr val="FF9900"/>
    <a:srgbClr val="CC3300"/>
    <a:srgbClr val="99FF33"/>
    <a:srgbClr val="66FF66"/>
    <a:srgbClr val="14405B"/>
    <a:srgbClr val="000000"/>
    <a:srgbClr val="156082"/>
    <a:srgbClr val="F3FCF7"/>
    <a:srgbClr val="E6EB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2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344BF9-6E09-4227-88E9-73E6414543F2}" type="datetimeFigureOut">
              <a:rPr lang="pt-BR" smtClean="0"/>
              <a:t>14/08/2025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544FF-13D1-4828-A34A-FACFF11A6D45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46707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35337E-E953-F2BC-A32C-2FCD7FE159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3EF543-F970-2321-57F0-7D3E8B3835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253222-AF8D-5202-37EF-72093E986D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83F5E5-37C3-894B-7B13-9F4B649DE6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7C8F3D-2C9E-2545-9BBB-9D9104CB5CD5}" type="slidenum">
              <a:rPr lang="en-BR" smtClean="0"/>
              <a:t>23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38682856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8A715E-7B9F-0937-49F2-AE6B8DCD96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59C17E-A0D5-EC72-CCBA-21ADAF9106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B977F8-C930-B6FE-0334-E512EDEDA4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4EF2B7-CDD2-9DA5-ADAF-EE054C36EF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7C8F3D-2C9E-2545-9BBB-9D9104CB5CD5}" type="slidenum">
              <a:rPr lang="en-BR" smtClean="0"/>
              <a:t>27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1944735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B5413D5-D144-F089-9DCA-92CFA4D3E4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0B09CF94-AD80-5BA5-B963-3D110AC5C1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7D351A12-E0E7-654C-9933-E3CF00B0C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0FDC9-90AF-4B8D-892B-D63199D64BA6}" type="datetimeFigureOut">
              <a:rPr lang="pt-BR" smtClean="0"/>
              <a:t>14/08/2025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F9782533-55B4-B842-D5AA-E94735EFE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5C32DC9B-D327-6D44-FC9A-C03DCD770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66678-7729-436D-B180-2A512A49C6F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26395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DB7EE4A-A0A4-E1DF-3688-9DB941723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8DC27C8-2185-A608-14F6-59F3C56CF5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4D9047ED-A9C8-C23E-F0B4-5A40DFF1C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0FDC9-90AF-4B8D-892B-D63199D64BA6}" type="datetimeFigureOut">
              <a:rPr lang="pt-BR" smtClean="0"/>
              <a:t>14/08/2025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198D757E-334B-94D9-873B-825ED1DF0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B6F3410-1632-12CB-3E87-613D7D738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66678-7729-436D-B180-2A512A49C6F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21041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BA3D6D1-30D9-2C1E-222D-D247E7EBE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F8E4EE3F-2B8F-1928-D876-E04174B559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AAB46E4A-6B8F-77F7-5BAF-6224ADCDD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0FDC9-90AF-4B8D-892B-D63199D64BA6}" type="datetimeFigureOut">
              <a:rPr lang="pt-BR" smtClean="0"/>
              <a:t>14/08/2025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AD0ED6CB-B284-779B-19D7-45C6395DA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955420C-9E0B-305C-F341-8CA803474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66678-7729-436D-B180-2A512A49C6F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38891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DC2ED44-D296-36AB-C1C6-C013F8A39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FCFB57E7-2DE9-99B7-5373-A264977C7A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88448634-448F-7F90-A041-1EE9860C69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43F19DCD-3B1A-C7EC-7EE7-D1225D35A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0FDC9-90AF-4B8D-892B-D63199D64BA6}" type="datetimeFigureOut">
              <a:rPr lang="pt-BR" smtClean="0"/>
              <a:t>14/08/2025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FFF7E94E-8C67-D0B8-C477-D24D00B49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7C7048E0-4163-B8B2-7AC1-DF329EA2D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66678-7729-436D-B180-2A512A49C6F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41110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ABAE959-D35A-5520-68D4-C7068DC7D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8A738B8-6C74-A027-D503-E7178DCBEC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CBDDF1E3-A49C-EFC6-F97D-337837C76A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A154D2B6-2A1B-E7CE-31D3-E5A8085CAB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093B4BCD-AB23-AFE3-DAF5-60744ABD43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8861160A-C0E0-2C1A-D588-7E96654AE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0FDC9-90AF-4B8D-892B-D63199D64BA6}" type="datetimeFigureOut">
              <a:rPr lang="pt-BR" smtClean="0"/>
              <a:t>14/08/2025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50834296-7836-1FC4-3945-A4F61D6A46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5AC98CFC-8690-EA18-8B20-01CE950BF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66678-7729-436D-B180-2A512A49C6F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69155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9ABB7C7-B930-CCE7-FC0A-FC6C4008C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6AD2D724-0FC3-62D3-B589-23F165555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0FDC9-90AF-4B8D-892B-D63199D64BA6}" type="datetimeFigureOut">
              <a:rPr lang="pt-BR" smtClean="0"/>
              <a:t>14/08/2025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A159EAA6-6304-F40D-C956-3F7E59E4F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B4168A4B-EA80-A043-5600-5DB6EFF8E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66678-7729-436D-B180-2A512A49C6F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85422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E9F21F0F-28ED-9BBA-02D0-63CD114DC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0FDC9-90AF-4B8D-892B-D63199D64BA6}" type="datetimeFigureOut">
              <a:rPr lang="pt-BR" smtClean="0"/>
              <a:t>14/08/2025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EF4BEA74-8D7A-49EF-18DB-E01038219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7E45173-33D2-37A9-E8F1-D70C8695A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66678-7729-436D-B180-2A512A49C6F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73768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1F379EC-E0C0-699F-6E97-C27A0D184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05CABFF-1CED-4594-049D-D179D2E5D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ABE15CED-2715-A53D-B05C-82E644FFDE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CF408C95-434C-3CE2-5836-CE7F0E9F1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0FDC9-90AF-4B8D-892B-D63199D64BA6}" type="datetimeFigureOut">
              <a:rPr lang="pt-BR" smtClean="0"/>
              <a:t>14/08/2025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E15E45FE-7B7F-C3B0-DA05-CA7A9B36C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A36C3E62-3A61-A0F5-0ECE-65E3DE71A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66678-7729-436D-B180-2A512A49C6F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92233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E58B632-44A0-3BA2-ADE8-944575231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BDCEFA80-6EE2-767D-7936-2B80AB570A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5DDCA1A1-D6C7-8B50-8591-A2A2A0031D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E6658D46-1014-5E13-C68A-1C779E2F0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0FDC9-90AF-4B8D-892B-D63199D64BA6}" type="datetimeFigureOut">
              <a:rPr lang="pt-BR" smtClean="0"/>
              <a:t>14/08/2025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6B85A7FF-BBD8-2B38-1BA8-BFDAFFD68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A4C8DECD-BE2F-8394-E235-4882C392A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66678-7729-436D-B180-2A512A49C6F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83225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72B237B-0A74-0889-0E63-970CE4D10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9D2ED47B-4E9D-3D2F-7EAC-BF85756690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66C8061-4C83-2369-765A-D69C0BC98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0FDC9-90AF-4B8D-892B-D63199D64BA6}" type="datetimeFigureOut">
              <a:rPr lang="pt-BR" smtClean="0"/>
              <a:t>14/08/2025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E14C9A9-6774-CCD0-AE29-BD12AEB7F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58442C5-FC23-407C-50A4-DFBE2D1D3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66678-7729-436D-B180-2A512A49C6F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00857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0BF38D32-C046-B0CE-8E05-FAB74AAC37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4FF4E733-4FF6-C8BA-D27C-FE1B39D410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3653C89E-325E-9A17-9E54-5CD91C1B9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0FDC9-90AF-4B8D-892B-D63199D64BA6}" type="datetimeFigureOut">
              <a:rPr lang="pt-BR" smtClean="0"/>
              <a:t>14/08/2025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E3E25D1D-7FE7-F086-49BF-70BE90E97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F07BB853-24B8-7A02-0E83-338E6A400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66678-7729-436D-B180-2A512A49C6F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21055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065D09CA-B8DE-ABBB-CE53-2EA7A98C1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9B309D3C-B46B-E3CB-290E-1366495BF4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C55477C9-A7E2-F570-2EDA-F230558F66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90FDC9-90AF-4B8D-892B-D63199D64BA6}" type="datetimeFigureOut">
              <a:rPr lang="pt-BR" smtClean="0"/>
              <a:t>14/08/2025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E362104-C93E-ADB2-7F10-D759D2B083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6F36C88-4F3C-F9A7-8424-6CC7628347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566678-7729-436D-B180-2A512A49C6F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21016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.jpeg"/><Relationship Id="rId7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0.jpeg"/><Relationship Id="rId7" Type="http://schemas.microsoft.com/office/2007/relationships/hdphoto" Target="../media/hdphoto1.wdp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Relationship Id="rId9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2.jpe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jpeg"/><Relationship Id="rId9" Type="http://schemas.openxmlformats.org/officeDocument/2006/relationships/image" Target="../media/image20.jpg"/><Relationship Id="rId14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.png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1.jpeg"/><Relationship Id="rId4" Type="http://schemas.openxmlformats.org/officeDocument/2006/relationships/image" Target="../media/image4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4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47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jpeg"/><Relationship Id="rId5" Type="http://schemas.openxmlformats.org/officeDocument/2006/relationships/image" Target="../media/image45.emf"/><Relationship Id="rId4" Type="http://schemas.openxmlformats.org/officeDocument/2006/relationships/image" Target="../media/image4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7" Type="http://schemas.microsoft.com/office/2007/relationships/hdphoto" Target="../media/hdphoto3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.jpeg"/><Relationship Id="rId7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slideLayout" Target="../slideLayouts/slideLayout2.xml"/><Relationship Id="rId7" Type="http://schemas.microsoft.com/office/2007/relationships/hdphoto" Target="../media/hdphoto4.wdp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56.png"/><Relationship Id="rId5" Type="http://schemas.openxmlformats.org/officeDocument/2006/relationships/image" Target="../media/image55.jpg"/><Relationship Id="rId4" Type="http://schemas.openxmlformats.org/officeDocument/2006/relationships/image" Target="../media/image28.jpg"/><Relationship Id="rId9" Type="http://schemas.openxmlformats.org/officeDocument/2006/relationships/image" Target="../media/image5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61.png"/><Relationship Id="rId5" Type="http://schemas.openxmlformats.org/officeDocument/2006/relationships/image" Target="../media/image62.png"/><Relationship Id="rId4" Type="http://schemas.openxmlformats.org/officeDocument/2006/relationships/image" Target="../media/image9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63.png"/><Relationship Id="rId5" Type="http://schemas.openxmlformats.org/officeDocument/2006/relationships/image" Target="../media/image61.png"/><Relationship Id="rId4" Type="http://schemas.openxmlformats.org/officeDocument/2006/relationships/image" Target="../media/image9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gif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Relationship Id="rId9" Type="http://schemas.openxmlformats.org/officeDocument/2006/relationships/image" Target="../media/image6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F6E753-69FE-F644-CA43-5D17E02473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Imagem digital fictícia de personagem de desenho animado&#10;&#10;Descrição gerada automaticamente com confiança baixa">
            <a:extLst>
              <a:ext uri="{FF2B5EF4-FFF2-40B4-BE49-F238E27FC236}">
                <a16:creationId xmlns:a16="http://schemas.microsoft.com/office/drawing/2014/main" id="{3740E361-09E6-18A0-C1EA-626EDD1842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F3FFCC65-FE4C-C152-65CF-7D96033F3B4C}"/>
              </a:ext>
            </a:extLst>
          </p:cNvPr>
          <p:cNvSpPr txBox="1"/>
          <p:nvPr/>
        </p:nvSpPr>
        <p:spPr>
          <a:xfrm>
            <a:off x="658782" y="4493979"/>
            <a:ext cx="53665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 SOLUÇÃO   COMPLETA</a:t>
            </a:r>
          </a:p>
        </p:txBody>
      </p:sp>
      <p:pic>
        <p:nvPicPr>
          <p:cNvPr id="6146" name="Picture 2" descr="How to Develop the Right Solution to Any Problem – The Curious Programmer">
            <a:extLst>
              <a:ext uri="{FF2B5EF4-FFF2-40B4-BE49-F238E27FC236}">
                <a16:creationId xmlns:a16="http://schemas.microsoft.com/office/drawing/2014/main" id="{65D53A35-2C87-42F3-9D0D-C0B8966555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003" y="108150"/>
            <a:ext cx="4435912" cy="2950846"/>
          </a:xfrm>
          <a:prstGeom prst="rect">
            <a:avLst/>
          </a:prstGeom>
          <a:noFill/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 descr="Texto&#10;&#10;Descrição gerada automaticamente">
            <a:extLst>
              <a:ext uri="{FF2B5EF4-FFF2-40B4-BE49-F238E27FC236}">
                <a16:creationId xmlns:a16="http://schemas.microsoft.com/office/drawing/2014/main" id="{4BD70DF9-D792-EB49-E8DA-0208AC4DDB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861" y="2692057"/>
            <a:ext cx="6378067" cy="142096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7" name="Agrupar 6">
            <a:extLst>
              <a:ext uri="{FF2B5EF4-FFF2-40B4-BE49-F238E27FC236}">
                <a16:creationId xmlns:a16="http://schemas.microsoft.com/office/drawing/2014/main" id="{9D9DE55E-A3EC-276F-C0B7-FDDB31CC449F}"/>
              </a:ext>
            </a:extLst>
          </p:cNvPr>
          <p:cNvGrpSpPr/>
          <p:nvPr/>
        </p:nvGrpSpPr>
        <p:grpSpPr>
          <a:xfrm>
            <a:off x="6718013" y="931535"/>
            <a:ext cx="2475750" cy="5456880"/>
            <a:chOff x="7527565" y="668402"/>
            <a:chExt cx="1481796" cy="3266074"/>
          </a:xfrm>
        </p:grpSpPr>
        <p:pic>
          <p:nvPicPr>
            <p:cNvPr id="8" name="Imagem 7" descr="Garrafa com rótulo azul&#10;&#10;Descrição gerada automaticamente com confiança média">
              <a:extLst>
                <a:ext uri="{FF2B5EF4-FFF2-40B4-BE49-F238E27FC236}">
                  <a16:creationId xmlns:a16="http://schemas.microsoft.com/office/drawing/2014/main" id="{FFD49349-ACE5-4355-2CD6-FD1538C4D24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197530" y="812048"/>
              <a:ext cx="811831" cy="3122428"/>
            </a:xfrm>
            <a:prstGeom prst="rect">
              <a:avLst/>
            </a:prstGeom>
          </p:spPr>
        </p:pic>
        <p:pic>
          <p:nvPicPr>
            <p:cNvPr id="9" name="Imagem 8" descr="Garrafa com rótulo azul&#10;&#10;Descrição gerada automaticamente com confiança média">
              <a:extLst>
                <a:ext uri="{FF2B5EF4-FFF2-40B4-BE49-F238E27FC236}">
                  <a16:creationId xmlns:a16="http://schemas.microsoft.com/office/drawing/2014/main" id="{8B8757CE-22D3-973E-29A7-8F5BC121BD9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7527565" y="668402"/>
              <a:ext cx="826024" cy="3170684"/>
            </a:xfrm>
            <a:prstGeom prst="rect">
              <a:avLst/>
            </a:prstGeom>
          </p:spPr>
        </p:pic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FE5C936D-4E4B-5507-5E71-C093446786D3}"/>
              </a:ext>
            </a:extLst>
          </p:cNvPr>
          <p:cNvSpPr txBox="1"/>
          <p:nvPr/>
        </p:nvSpPr>
        <p:spPr>
          <a:xfrm>
            <a:off x="251683" y="5213537"/>
            <a:ext cx="61155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Cumprimento da Lei Federal nº 13.06/14 e do Decreto nº 12.341/24</a:t>
            </a:r>
          </a:p>
        </p:txBody>
      </p:sp>
    </p:spTree>
    <p:extLst>
      <p:ext uri="{BB962C8B-B14F-4D97-AF65-F5344CB8AC3E}">
        <p14:creationId xmlns:p14="http://schemas.microsoft.com/office/powerpoint/2010/main" val="2547508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Agrupar 3">
            <a:extLst>
              <a:ext uri="{FF2B5EF4-FFF2-40B4-BE49-F238E27FC236}">
                <a16:creationId xmlns:a16="http://schemas.microsoft.com/office/drawing/2014/main" id="{7C8BE7A9-6575-E705-894B-E9B009C823C2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5" name="Imagem 4" descr="Interface gráfica do usuário&#10;&#10;Descrição gerada automaticamente com confiança média">
              <a:extLst>
                <a:ext uri="{FF2B5EF4-FFF2-40B4-BE49-F238E27FC236}">
                  <a16:creationId xmlns:a16="http://schemas.microsoft.com/office/drawing/2014/main" id="{55BD3AFE-B3A8-4F71-76A7-9FAE465BE5F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7" name="Imagem 6" descr="Logotipo, nome da empresa&#10;&#10;Descrição gerada automaticamente">
              <a:extLst>
                <a:ext uri="{FF2B5EF4-FFF2-40B4-BE49-F238E27FC236}">
                  <a16:creationId xmlns:a16="http://schemas.microsoft.com/office/drawing/2014/main" id="{554183A9-1287-26A9-72C3-95553FA857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17026" y="3548743"/>
              <a:ext cx="4108322" cy="2862943"/>
            </a:xfrm>
            <a:prstGeom prst="rect">
              <a:avLst/>
            </a:prstGeom>
          </p:spPr>
        </p:pic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6BC1D223-3AD0-4D04-79D0-8FC6AAFDFD49}"/>
                </a:ext>
              </a:extLst>
            </p:cNvPr>
            <p:cNvSpPr txBox="1"/>
            <p:nvPr/>
          </p:nvSpPr>
          <p:spPr>
            <a:xfrm>
              <a:off x="7010400" y="3025523"/>
              <a:ext cx="356905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2800" b="1" dirty="0">
                  <a:solidFill>
                    <a:schemeClr val="bg1"/>
                  </a:solidFill>
                </a:rPr>
                <a:t>Tecnologia Não Letal</a:t>
              </a:r>
            </a:p>
          </p:txBody>
        </p:sp>
        <p:pic>
          <p:nvPicPr>
            <p:cNvPr id="2" name="Imagem 1" descr="Texto&#10;&#10;Descrição gerada automaticamente">
              <a:extLst>
                <a:ext uri="{FF2B5EF4-FFF2-40B4-BE49-F238E27FC236}">
                  <a16:creationId xmlns:a16="http://schemas.microsoft.com/office/drawing/2014/main" id="{6AA3D13C-2FD0-B359-93CA-BA9E7D5D0C3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616594" y="559908"/>
              <a:ext cx="6733928" cy="150024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3" name="Imagem 2" descr="Uma imagem contendo placa, foto, vermelho, branco&#10;&#10;Descrição gerada automaticamente">
              <a:extLst>
                <a:ext uri="{FF2B5EF4-FFF2-40B4-BE49-F238E27FC236}">
                  <a16:creationId xmlns:a16="http://schemas.microsoft.com/office/drawing/2014/main" id="{72AE6A52-DDAA-4357-B4D3-FDA06D5B3F5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b="14004"/>
            <a:stretch/>
          </p:blipFill>
          <p:spPr>
            <a:xfrm>
              <a:off x="3931226" y="3380606"/>
              <a:ext cx="2761601" cy="274934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34187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48699F-9A07-7147-E9A1-6FA5AF857E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7C30DF39-593B-0EE6-2349-D6BA0E46CA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00D939B5-890C-8632-670F-B6B8ECF14485}"/>
              </a:ext>
            </a:extLst>
          </p:cNvPr>
          <p:cNvGrpSpPr/>
          <p:nvPr/>
        </p:nvGrpSpPr>
        <p:grpSpPr>
          <a:xfrm>
            <a:off x="-120530" y="649995"/>
            <a:ext cx="9451818" cy="6106518"/>
            <a:chOff x="-197649" y="367732"/>
            <a:chExt cx="10002661" cy="6355731"/>
          </a:xfrm>
        </p:grpSpPr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47C71D4F-E635-A1A6-8FFF-81F33E1D3ECA}"/>
                </a:ext>
              </a:extLst>
            </p:cNvPr>
            <p:cNvGrpSpPr/>
            <p:nvPr/>
          </p:nvGrpSpPr>
          <p:grpSpPr>
            <a:xfrm>
              <a:off x="-197649" y="367732"/>
              <a:ext cx="10002661" cy="6355731"/>
              <a:chOff x="0" y="971043"/>
              <a:chExt cx="9087983" cy="5844884"/>
            </a:xfrm>
          </p:grpSpPr>
          <p:pic>
            <p:nvPicPr>
              <p:cNvPr id="1026" name="Picture 2" descr="Global Presence | UBUKATA INDUSTRIES CO.,LTD | Ubukata Industries is  engaged in creating and providing safety-related products to people around  the world.">
                <a:extLst>
                  <a:ext uri="{FF2B5EF4-FFF2-40B4-BE49-F238E27FC236}">
                    <a16:creationId xmlns:a16="http://schemas.microsoft.com/office/drawing/2014/main" id="{58339D79-68D1-EB6F-184A-C1C739CD883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0" y="971043"/>
                <a:ext cx="9087983" cy="5844884"/>
              </a:xfrm>
              <a:prstGeom prst="rect">
                <a:avLst/>
              </a:prstGeom>
              <a:noFill/>
              <a:effectLst>
                <a:softEdge rad="635000"/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" name="Gráfico 5" descr="Marcador com preenchimento sólido">
                <a:extLst>
                  <a:ext uri="{FF2B5EF4-FFF2-40B4-BE49-F238E27FC236}">
                    <a16:creationId xmlns:a16="http://schemas.microsoft.com/office/drawing/2014/main" id="{FB8D5447-2275-AC31-2E63-22FFE2107A9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2954678" y="4327072"/>
                <a:ext cx="816428" cy="816428"/>
              </a:xfrm>
              <a:prstGeom prst="rect">
                <a:avLst/>
              </a:prstGeom>
            </p:spPr>
          </p:pic>
          <p:pic>
            <p:nvPicPr>
              <p:cNvPr id="8" name="Gráfico 7" descr="Marcador com preenchimento sólido">
                <a:extLst>
                  <a:ext uri="{FF2B5EF4-FFF2-40B4-BE49-F238E27FC236}">
                    <a16:creationId xmlns:a16="http://schemas.microsoft.com/office/drawing/2014/main" id="{BCA0D6C8-2DC1-896E-9275-956760F9A99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1931421" y="2933700"/>
                <a:ext cx="816428" cy="816428"/>
              </a:xfrm>
              <a:prstGeom prst="rect">
                <a:avLst/>
              </a:prstGeom>
            </p:spPr>
          </p:pic>
          <p:pic>
            <p:nvPicPr>
              <p:cNvPr id="9" name="Gráfico 8" descr="Marcador com preenchimento sólido">
                <a:extLst>
                  <a:ext uri="{FF2B5EF4-FFF2-40B4-BE49-F238E27FC236}">
                    <a16:creationId xmlns:a16="http://schemas.microsoft.com/office/drawing/2014/main" id="{7947497F-836B-49DA-A502-3422206CE6D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4135777" y="2792185"/>
                <a:ext cx="816428" cy="816428"/>
              </a:xfrm>
              <a:prstGeom prst="rect">
                <a:avLst/>
              </a:prstGeom>
            </p:spPr>
          </p:pic>
          <p:pic>
            <p:nvPicPr>
              <p:cNvPr id="10" name="Gráfico 9" descr="Marcador com preenchimento sólido">
                <a:extLst>
                  <a:ext uri="{FF2B5EF4-FFF2-40B4-BE49-F238E27FC236}">
                    <a16:creationId xmlns:a16="http://schemas.microsoft.com/office/drawing/2014/main" id="{FE82AC12-92E7-85E0-4DF1-79CBEFF5C7A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4402476" y="3918858"/>
                <a:ext cx="816428" cy="816428"/>
              </a:xfrm>
              <a:prstGeom prst="rect">
                <a:avLst/>
              </a:prstGeom>
            </p:spPr>
          </p:pic>
          <p:pic>
            <p:nvPicPr>
              <p:cNvPr id="11" name="Gráfico 10" descr="Marcador com preenchimento sólido">
                <a:extLst>
                  <a:ext uri="{FF2B5EF4-FFF2-40B4-BE49-F238E27FC236}">
                    <a16:creationId xmlns:a16="http://schemas.microsoft.com/office/drawing/2014/main" id="{C99C1F66-56F4-0DF1-9D06-8B35C18F3F5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4929639" y="3363178"/>
                <a:ext cx="816428" cy="816428"/>
              </a:xfrm>
              <a:prstGeom prst="rect">
                <a:avLst/>
              </a:prstGeom>
            </p:spPr>
          </p:pic>
          <p:pic>
            <p:nvPicPr>
              <p:cNvPr id="12" name="Gráfico 11" descr="Marcador com preenchimento sólido">
                <a:extLst>
                  <a:ext uri="{FF2B5EF4-FFF2-40B4-BE49-F238E27FC236}">
                    <a16:creationId xmlns:a16="http://schemas.microsoft.com/office/drawing/2014/main" id="{3DB5441F-AFED-CE24-3CAF-070254CBF30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6445935" y="2901042"/>
                <a:ext cx="816428" cy="816428"/>
              </a:xfrm>
              <a:prstGeom prst="rect">
                <a:avLst/>
              </a:prstGeom>
            </p:spPr>
          </p:pic>
          <p:pic>
            <p:nvPicPr>
              <p:cNvPr id="13" name="Gráfico 12" descr="Marcador com preenchimento sólido">
                <a:extLst>
                  <a:ext uri="{FF2B5EF4-FFF2-40B4-BE49-F238E27FC236}">
                    <a16:creationId xmlns:a16="http://schemas.microsoft.com/office/drawing/2014/main" id="{496F5F59-26AB-C232-AC72-A64DA58ECDD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5955284" y="3893485"/>
                <a:ext cx="816428" cy="816428"/>
              </a:xfrm>
              <a:prstGeom prst="rect">
                <a:avLst/>
              </a:prstGeom>
            </p:spPr>
          </p:pic>
        </p:grp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E4BC40D9-B697-FA22-CD59-42B653D59093}"/>
                </a:ext>
              </a:extLst>
            </p:cNvPr>
            <p:cNvSpPr txBox="1"/>
            <p:nvPr/>
          </p:nvSpPr>
          <p:spPr>
            <a:xfrm>
              <a:off x="650835" y="6236734"/>
              <a:ext cx="79941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b="1" dirty="0"/>
                <a:t>Desde 2015 o </a:t>
              </a:r>
              <a:r>
                <a:rPr lang="pt-BR" b="1" dirty="0" err="1"/>
                <a:t>PSi</a:t>
              </a:r>
              <a:r>
                <a:rPr lang="pt-BR" b="1" dirty="0"/>
                <a:t> PRÓ é utilizado no Brasil e em 29 países nos 5 continentes</a:t>
              </a:r>
            </a:p>
          </p:txBody>
        </p:sp>
      </p:grpSp>
      <p:sp>
        <p:nvSpPr>
          <p:cNvPr id="4" name="CaixaDeTexto 3">
            <a:extLst>
              <a:ext uri="{FF2B5EF4-FFF2-40B4-BE49-F238E27FC236}">
                <a16:creationId xmlns:a16="http://schemas.microsoft.com/office/drawing/2014/main" id="{08B2BA06-2F5C-DB14-1030-06DE2DA37E54}"/>
              </a:ext>
            </a:extLst>
          </p:cNvPr>
          <p:cNvSpPr txBox="1"/>
          <p:nvPr/>
        </p:nvSpPr>
        <p:spPr>
          <a:xfrm>
            <a:off x="108354" y="234496"/>
            <a:ext cx="89940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800" b="1" dirty="0">
                <a:solidFill>
                  <a:schemeClr val="accent1">
                    <a:lumMod val="75000"/>
                  </a:schemeClr>
                </a:solidFill>
              </a:rPr>
              <a:t>Há 10 anos no Mercado!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5C6F625C-DBFA-1751-722E-EAA417280BF5}"/>
              </a:ext>
            </a:extLst>
          </p:cNvPr>
          <p:cNvGrpSpPr/>
          <p:nvPr/>
        </p:nvGrpSpPr>
        <p:grpSpPr>
          <a:xfrm>
            <a:off x="8401777" y="431786"/>
            <a:ext cx="2475750" cy="5456880"/>
            <a:chOff x="7527565" y="668402"/>
            <a:chExt cx="1481796" cy="3266074"/>
          </a:xfrm>
        </p:grpSpPr>
        <p:pic>
          <p:nvPicPr>
            <p:cNvPr id="16" name="Imagem 15" descr="Garrafa com rótulo azul&#10;&#10;Descrição gerada automaticamente com confiança média">
              <a:extLst>
                <a:ext uri="{FF2B5EF4-FFF2-40B4-BE49-F238E27FC236}">
                  <a16:creationId xmlns:a16="http://schemas.microsoft.com/office/drawing/2014/main" id="{CFF4B465-BAE8-5ACE-3DD3-78E89D444AF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197530" y="812048"/>
              <a:ext cx="811831" cy="3122428"/>
            </a:xfrm>
            <a:prstGeom prst="rect">
              <a:avLst/>
            </a:prstGeom>
          </p:spPr>
        </p:pic>
        <p:pic>
          <p:nvPicPr>
            <p:cNvPr id="17" name="Imagem 16" descr="Garrafa com rótulo azul&#10;&#10;Descrição gerada automaticamente com confiança média">
              <a:extLst>
                <a:ext uri="{FF2B5EF4-FFF2-40B4-BE49-F238E27FC236}">
                  <a16:creationId xmlns:a16="http://schemas.microsoft.com/office/drawing/2014/main" id="{1E52AAF1-CA83-A921-3D3A-AE136163E52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7527565" y="668402"/>
              <a:ext cx="826024" cy="317068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83512534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25000"/>
                <a:lumOff val="75000"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Agrupar 36">
            <a:extLst>
              <a:ext uri="{FF2B5EF4-FFF2-40B4-BE49-F238E27FC236}">
                <a16:creationId xmlns:a16="http://schemas.microsoft.com/office/drawing/2014/main" id="{E804A2B8-A178-2B3C-3D9B-51CA1138E798}"/>
              </a:ext>
            </a:extLst>
          </p:cNvPr>
          <p:cNvGrpSpPr/>
          <p:nvPr/>
        </p:nvGrpSpPr>
        <p:grpSpPr>
          <a:xfrm>
            <a:off x="377376" y="0"/>
            <a:ext cx="5680806" cy="6166586"/>
            <a:chOff x="377376" y="0"/>
            <a:chExt cx="5680806" cy="6166586"/>
          </a:xfrm>
        </p:grpSpPr>
        <p:grpSp>
          <p:nvGrpSpPr>
            <p:cNvPr id="18" name="Agrupar 17">
              <a:extLst>
                <a:ext uri="{FF2B5EF4-FFF2-40B4-BE49-F238E27FC236}">
                  <a16:creationId xmlns:a16="http://schemas.microsoft.com/office/drawing/2014/main" id="{996654A6-968B-F81A-462C-74F21C421DBC}"/>
                </a:ext>
              </a:extLst>
            </p:cNvPr>
            <p:cNvGrpSpPr/>
            <p:nvPr/>
          </p:nvGrpSpPr>
          <p:grpSpPr>
            <a:xfrm>
              <a:off x="377376" y="492127"/>
              <a:ext cx="5680806" cy="5674459"/>
              <a:chOff x="201212" y="1075268"/>
              <a:chExt cx="5680806" cy="5674459"/>
            </a:xfrm>
          </p:grpSpPr>
          <p:pic>
            <p:nvPicPr>
              <p:cNvPr id="22" name="Imagem 21" descr="Placa na frente de um prédio&#10;&#10;Descrição gerada automaticamente com confiança média">
                <a:extLst>
                  <a:ext uri="{FF2B5EF4-FFF2-40B4-BE49-F238E27FC236}">
                    <a16:creationId xmlns:a16="http://schemas.microsoft.com/office/drawing/2014/main" id="{07B5CC92-41FB-40DA-6AE7-844C9407B20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759122" y="1075268"/>
                <a:ext cx="4122896" cy="3123125"/>
              </a:xfrm>
              <a:prstGeom prst="rect">
                <a:avLst/>
              </a:prstGeom>
            </p:spPr>
          </p:pic>
          <p:pic>
            <p:nvPicPr>
              <p:cNvPr id="1026" name="Picture 2" descr="SIMDE - Sindicato Nacional das Indústrias de Materiais de Defesa | Brasil">
                <a:extLst>
                  <a:ext uri="{FF2B5EF4-FFF2-40B4-BE49-F238E27FC236}">
                    <a16:creationId xmlns:a16="http://schemas.microsoft.com/office/drawing/2014/main" id="{35D182ED-A65F-EF13-F1A8-9890E270FB7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83888" y="5686636"/>
                <a:ext cx="1190935" cy="97483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4" name="Picture 1">
                <a:extLst>
                  <a:ext uri="{FF2B5EF4-FFF2-40B4-BE49-F238E27FC236}">
                    <a16:creationId xmlns:a16="http://schemas.microsoft.com/office/drawing/2014/main" id="{2B4D36A8-61EE-B2FA-9A0A-CEA3F43ADA4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006" t="41194" r="3033" b="23505"/>
              <a:stretch>
                <a:fillRect/>
              </a:stretch>
            </p:blipFill>
            <p:spPr bwMode="auto">
              <a:xfrm>
                <a:off x="943729" y="3534753"/>
                <a:ext cx="2876841" cy="1859652"/>
              </a:xfrm>
              <a:prstGeom prst="rect">
                <a:avLst/>
              </a:prstGeom>
              <a:noFill/>
              <a:ln w="57150">
                <a:solidFill>
                  <a:schemeClr val="bg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9" name="Imagem 28" descr="Uma imagem contendo transporte, aeronave, balão&#10;&#10;Descrição gerada com muito alta confiança">
                <a:extLst>
                  <a:ext uri="{FF2B5EF4-FFF2-40B4-BE49-F238E27FC236}">
                    <a16:creationId xmlns:a16="http://schemas.microsoft.com/office/drawing/2014/main" id="{3F4C1A86-FC88-86D3-C7C9-19112E77183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429841" y="3566398"/>
                <a:ext cx="1892847" cy="1748972"/>
              </a:xfrm>
              <a:prstGeom prst="rect">
                <a:avLst/>
              </a:prstGeom>
            </p:spPr>
          </p:pic>
          <p:pic>
            <p:nvPicPr>
              <p:cNvPr id="2" name="Imagem 1" descr="Logotipo&#10;&#10;O conteúdo gerado por IA pode estar incorreto.">
                <a:extLst>
                  <a:ext uri="{FF2B5EF4-FFF2-40B4-BE49-F238E27FC236}">
                    <a16:creationId xmlns:a16="http://schemas.microsoft.com/office/drawing/2014/main" id="{943B9E85-759E-0847-0268-B64833A201F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282700" y="5643092"/>
                <a:ext cx="2716960" cy="1106635"/>
              </a:xfrm>
              <a:prstGeom prst="rect">
                <a:avLst/>
              </a:prstGeom>
            </p:spPr>
          </p:pic>
          <p:pic>
            <p:nvPicPr>
              <p:cNvPr id="32" name="Imagem 31" descr="Uma imagem contendo placa, segurando, relógio, bola&#10;&#10;Descrição gerada automaticamente">
                <a:extLst>
                  <a:ext uri="{FF2B5EF4-FFF2-40B4-BE49-F238E27FC236}">
                    <a16:creationId xmlns:a16="http://schemas.microsoft.com/office/drawing/2014/main" id="{75AEC9B9-2EA1-AA8A-DEE4-727A7B8A89E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/>
              <a:srcRect b="13903"/>
              <a:stretch/>
            </p:blipFill>
            <p:spPr>
              <a:xfrm>
                <a:off x="201212" y="1333860"/>
                <a:ext cx="2392610" cy="2387403"/>
              </a:xfrm>
              <a:prstGeom prst="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sp>
            <p:nvSpPr>
              <p:cNvPr id="17" name="CaixaDeTexto 16">
                <a:extLst>
                  <a:ext uri="{FF2B5EF4-FFF2-40B4-BE49-F238E27FC236}">
                    <a16:creationId xmlns:a16="http://schemas.microsoft.com/office/drawing/2014/main" id="{804E08A6-3EE2-5021-B082-076926F65098}"/>
                  </a:ext>
                </a:extLst>
              </p:cNvPr>
              <p:cNvSpPr txBox="1"/>
              <p:nvPr/>
            </p:nvSpPr>
            <p:spPr>
              <a:xfrm>
                <a:off x="3845041" y="5151715"/>
                <a:ext cx="1338315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b="1" dirty="0" err="1"/>
                  <a:t>Valinhos</a:t>
                </a:r>
                <a:r>
                  <a:rPr lang="en-US" sz="1600" b="1" dirty="0"/>
                  <a:t>, SP</a:t>
                </a:r>
                <a:endParaRPr lang="pt-BR" sz="1600" b="1" dirty="0"/>
              </a:p>
            </p:txBody>
          </p:sp>
        </p:grp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5CA7997D-6B18-75E0-0057-BFCD6E0A5528}"/>
                </a:ext>
              </a:extLst>
            </p:cNvPr>
            <p:cNvSpPr txBox="1"/>
            <p:nvPr/>
          </p:nvSpPr>
          <p:spPr>
            <a:xfrm>
              <a:off x="824117" y="0"/>
              <a:ext cx="149912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4800" b="1" dirty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2009</a:t>
              </a:r>
            </a:p>
          </p:txBody>
        </p:sp>
      </p:grpSp>
      <p:grpSp>
        <p:nvGrpSpPr>
          <p:cNvPr id="38" name="Agrupar 37">
            <a:extLst>
              <a:ext uri="{FF2B5EF4-FFF2-40B4-BE49-F238E27FC236}">
                <a16:creationId xmlns:a16="http://schemas.microsoft.com/office/drawing/2014/main" id="{929FE2DA-2B28-6E82-FC90-39D0FFE31DD2}"/>
              </a:ext>
            </a:extLst>
          </p:cNvPr>
          <p:cNvGrpSpPr/>
          <p:nvPr/>
        </p:nvGrpSpPr>
        <p:grpSpPr>
          <a:xfrm>
            <a:off x="5488370" y="3376547"/>
            <a:ext cx="4162246" cy="3253434"/>
            <a:chOff x="5488370" y="3376547"/>
            <a:chExt cx="4162246" cy="3253434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8D62119E-2630-0FC2-B1F1-080147170A05}"/>
                </a:ext>
              </a:extLst>
            </p:cNvPr>
            <p:cNvGrpSpPr/>
            <p:nvPr/>
          </p:nvGrpSpPr>
          <p:grpSpPr>
            <a:xfrm>
              <a:off x="5488370" y="3376547"/>
              <a:ext cx="3688551" cy="3253434"/>
              <a:chOff x="5678219" y="1763591"/>
              <a:chExt cx="4981393" cy="4393767"/>
            </a:xfrm>
          </p:grpSpPr>
          <p:grpSp>
            <p:nvGrpSpPr>
              <p:cNvPr id="31" name="Agrupar 30">
                <a:extLst>
                  <a:ext uri="{FF2B5EF4-FFF2-40B4-BE49-F238E27FC236}">
                    <a16:creationId xmlns:a16="http://schemas.microsoft.com/office/drawing/2014/main" id="{254963C7-8961-AF60-89F4-7C08CCDEE15E}"/>
                  </a:ext>
                </a:extLst>
              </p:cNvPr>
              <p:cNvGrpSpPr/>
              <p:nvPr/>
            </p:nvGrpSpPr>
            <p:grpSpPr>
              <a:xfrm>
                <a:off x="5678219" y="1763591"/>
                <a:ext cx="4981393" cy="4393767"/>
                <a:chOff x="6097966" y="2137172"/>
                <a:chExt cx="4981393" cy="4393767"/>
              </a:xfrm>
            </p:grpSpPr>
            <p:pic>
              <p:nvPicPr>
                <p:cNvPr id="26" name="Imagem 25" descr="Casa com jardim na frente&#10;&#10;Descrição gerada automaticamente">
                  <a:extLst>
                    <a:ext uri="{FF2B5EF4-FFF2-40B4-BE49-F238E27FC236}">
                      <a16:creationId xmlns:a16="http://schemas.microsoft.com/office/drawing/2014/main" id="{646B6D3A-AB59-631D-BA88-55358F411BC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8"/>
                <a:srcRect b="16040"/>
                <a:stretch/>
              </p:blipFill>
              <p:spPr>
                <a:xfrm>
                  <a:off x="7161209" y="2137172"/>
                  <a:ext cx="3918150" cy="2467270"/>
                </a:xfrm>
                <a:prstGeom prst="rect">
                  <a:avLst/>
                </a:prstGeom>
              </p:spPr>
            </p:pic>
            <p:pic>
              <p:nvPicPr>
                <p:cNvPr id="27" name="Imagem 26" descr="Mesa com cadeiras&#10;&#10;Descrição gerada automaticamente com confiança baixa">
                  <a:extLst>
                    <a:ext uri="{FF2B5EF4-FFF2-40B4-BE49-F238E27FC236}">
                      <a16:creationId xmlns:a16="http://schemas.microsoft.com/office/drawing/2014/main" id="{185D18EB-62F6-3100-2EE6-2B61282BAC2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6097966" y="4399531"/>
                  <a:ext cx="2841877" cy="2131408"/>
                </a:xfrm>
                <a:prstGeom prst="rect">
                  <a:avLst/>
                </a:prstGeom>
                <a:ln w="57150">
                  <a:solidFill>
                    <a:schemeClr val="bg1"/>
                  </a:solidFill>
                </a:ln>
              </p:spPr>
            </p:pic>
          </p:grpSp>
          <p:pic>
            <p:nvPicPr>
              <p:cNvPr id="30" name="Imagem 29">
                <a:extLst>
                  <a:ext uri="{FF2B5EF4-FFF2-40B4-BE49-F238E27FC236}">
                    <a16:creationId xmlns:a16="http://schemas.microsoft.com/office/drawing/2014/main" id="{5DE93D88-63A1-B124-CE6F-ADB3A5C6105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113606" y="3720913"/>
                <a:ext cx="1531556" cy="1415143"/>
              </a:xfrm>
              <a:prstGeom prst="rect">
                <a:avLst/>
              </a:prstGeom>
            </p:spPr>
          </p:pic>
        </p:grp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1967386F-7792-BADC-3C94-A8642D3A5989}"/>
                </a:ext>
              </a:extLst>
            </p:cNvPr>
            <p:cNvSpPr txBox="1"/>
            <p:nvPr/>
          </p:nvSpPr>
          <p:spPr>
            <a:xfrm>
              <a:off x="7551646" y="5818788"/>
              <a:ext cx="163936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/>
                <a:t>Jacksonville, FL</a:t>
              </a:r>
              <a:endParaRPr lang="pt-BR" sz="1600" b="1" dirty="0"/>
            </a:p>
          </p:txBody>
        </p:sp>
        <p:sp>
          <p:nvSpPr>
            <p:cNvPr id="33" name="CaixaDeTexto 32">
              <a:extLst>
                <a:ext uri="{FF2B5EF4-FFF2-40B4-BE49-F238E27FC236}">
                  <a16:creationId xmlns:a16="http://schemas.microsoft.com/office/drawing/2014/main" id="{102F2B34-3C26-9A47-B708-3CBB36505BE8}"/>
                </a:ext>
              </a:extLst>
            </p:cNvPr>
            <p:cNvSpPr txBox="1"/>
            <p:nvPr/>
          </p:nvSpPr>
          <p:spPr>
            <a:xfrm>
              <a:off x="8369496" y="5165856"/>
              <a:ext cx="128112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4000" b="1" dirty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2018</a:t>
              </a:r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B9CDF8E0-21C6-89C1-3E8A-32EEF71AA2F8}"/>
              </a:ext>
            </a:extLst>
          </p:cNvPr>
          <p:cNvGrpSpPr/>
          <p:nvPr/>
        </p:nvGrpSpPr>
        <p:grpSpPr>
          <a:xfrm>
            <a:off x="7249886" y="373392"/>
            <a:ext cx="4695749" cy="2804768"/>
            <a:chOff x="7249886" y="373392"/>
            <a:chExt cx="4695749" cy="2804768"/>
          </a:xfrm>
        </p:grpSpPr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5B99C7E3-23D4-84C9-A6BB-EA69F8D97E99}"/>
                </a:ext>
              </a:extLst>
            </p:cNvPr>
            <p:cNvGrpSpPr/>
            <p:nvPr/>
          </p:nvGrpSpPr>
          <p:grpSpPr>
            <a:xfrm>
              <a:off x="7249886" y="373392"/>
              <a:ext cx="4695749" cy="2731592"/>
              <a:chOff x="7249886" y="276428"/>
              <a:chExt cx="4695749" cy="2731592"/>
            </a:xfrm>
          </p:grpSpPr>
          <p:grpSp>
            <p:nvGrpSpPr>
              <p:cNvPr id="11" name="Agrupar 10">
                <a:extLst>
                  <a:ext uri="{FF2B5EF4-FFF2-40B4-BE49-F238E27FC236}">
                    <a16:creationId xmlns:a16="http://schemas.microsoft.com/office/drawing/2014/main" id="{D89118F0-6100-E93A-9B82-BC72271CC222}"/>
                  </a:ext>
                </a:extLst>
              </p:cNvPr>
              <p:cNvGrpSpPr/>
              <p:nvPr/>
            </p:nvGrpSpPr>
            <p:grpSpPr>
              <a:xfrm>
                <a:off x="7249886" y="276428"/>
                <a:ext cx="4695749" cy="2731592"/>
                <a:chOff x="6496025" y="222226"/>
                <a:chExt cx="4912205" cy="2918623"/>
              </a:xfrm>
            </p:grpSpPr>
            <p:pic>
              <p:nvPicPr>
                <p:cNvPr id="1030" name="Picture 6" descr="China Industrial Factory Building, Industrial Factory Building Wholesale,  Manufacturers, Price | Made-in-China.com">
                  <a:extLst>
                    <a:ext uri="{FF2B5EF4-FFF2-40B4-BE49-F238E27FC236}">
                      <a16:creationId xmlns:a16="http://schemas.microsoft.com/office/drawing/2014/main" id="{AA226E6C-F0A3-2083-9F5F-D39FDE4520C9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425" t="13003" r="5872" b="17700"/>
                <a:stretch/>
              </p:blipFill>
              <p:spPr bwMode="auto">
                <a:xfrm>
                  <a:off x="7979230" y="222226"/>
                  <a:ext cx="3429000" cy="2066585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0" name="Imagem 9">
                  <a:extLst>
                    <a:ext uri="{FF2B5EF4-FFF2-40B4-BE49-F238E27FC236}">
                      <a16:creationId xmlns:a16="http://schemas.microsoft.com/office/drawing/2014/main" id="{0EA6D4F6-53AB-C7A3-B05B-DF4F95312F6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12"/>
                <a:srcRect l="24367" t="5821" b="8378"/>
                <a:stretch/>
              </p:blipFill>
              <p:spPr>
                <a:xfrm>
                  <a:off x="6496025" y="1493937"/>
                  <a:ext cx="1978111" cy="1646912"/>
                </a:xfrm>
                <a:prstGeom prst="rect">
                  <a:avLst/>
                </a:prstGeom>
                <a:ln w="57150">
                  <a:solidFill>
                    <a:schemeClr val="bg1"/>
                  </a:solidFill>
                </a:ln>
              </p:spPr>
            </p:pic>
          </p:grpSp>
          <p:pic>
            <p:nvPicPr>
              <p:cNvPr id="13" name="Imagem 12" descr="Ícone&#10;&#10;Descrição gerada automaticamente">
                <a:extLst>
                  <a:ext uri="{FF2B5EF4-FFF2-40B4-BE49-F238E27FC236}">
                    <a16:creationId xmlns:a16="http://schemas.microsoft.com/office/drawing/2014/main" id="{B9B9ABB8-F72E-D4FB-C3AD-50744B7AF1B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890245" y="1739254"/>
                <a:ext cx="1101992" cy="1101992"/>
              </a:xfrm>
              <a:prstGeom prst="rect">
                <a:avLst/>
              </a:prstGeom>
            </p:spPr>
          </p:pic>
        </p:grp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CBC8A1AE-1F77-63DC-28CF-0278174FF454}"/>
                </a:ext>
              </a:extLst>
            </p:cNvPr>
            <p:cNvSpPr txBox="1"/>
            <p:nvPr/>
          </p:nvSpPr>
          <p:spPr>
            <a:xfrm>
              <a:off x="9129946" y="2839606"/>
              <a:ext cx="1852367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/>
                <a:t>Pudong, Shanghai</a:t>
              </a:r>
              <a:endParaRPr lang="pt-BR" sz="1600" b="1" dirty="0"/>
            </a:p>
          </p:txBody>
        </p:sp>
        <p:sp>
          <p:nvSpPr>
            <p:cNvPr id="36" name="CaixaDeTexto 35">
              <a:extLst>
                <a:ext uri="{FF2B5EF4-FFF2-40B4-BE49-F238E27FC236}">
                  <a16:creationId xmlns:a16="http://schemas.microsoft.com/office/drawing/2014/main" id="{A13D3376-C402-0090-334C-19CDFB869CCD}"/>
                </a:ext>
              </a:extLst>
            </p:cNvPr>
            <p:cNvSpPr txBox="1"/>
            <p:nvPr/>
          </p:nvSpPr>
          <p:spPr>
            <a:xfrm>
              <a:off x="9902673" y="2215525"/>
              <a:ext cx="128112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4000" b="1" dirty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2024</a:t>
              </a:r>
            </a:p>
          </p:txBody>
        </p:sp>
      </p:grpSp>
      <p:pic>
        <p:nvPicPr>
          <p:cNvPr id="41" name="Imagem 40" descr="Logotipo, nome da empresa&#10;&#10;Descrição gerada automaticamente">
            <a:extLst>
              <a:ext uri="{FF2B5EF4-FFF2-40B4-BE49-F238E27FC236}">
                <a16:creationId xmlns:a16="http://schemas.microsoft.com/office/drawing/2014/main" id="{F385FB34-7CAD-25C5-C67C-F5D022AD713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09612" y="3493351"/>
            <a:ext cx="2949337" cy="1688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262545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25000"/>
                <a:lumOff val="75000"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105FE1-48C9-0580-2F8B-B869A0C581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Agrupar 5">
            <a:extLst>
              <a:ext uri="{FF2B5EF4-FFF2-40B4-BE49-F238E27FC236}">
                <a16:creationId xmlns:a16="http://schemas.microsoft.com/office/drawing/2014/main" id="{AC098234-7EB2-A377-BCF4-1FC9ED682266}"/>
              </a:ext>
            </a:extLst>
          </p:cNvPr>
          <p:cNvGrpSpPr/>
          <p:nvPr/>
        </p:nvGrpSpPr>
        <p:grpSpPr>
          <a:xfrm>
            <a:off x="668699" y="1108696"/>
            <a:ext cx="10444098" cy="5316248"/>
            <a:chOff x="668699" y="1108696"/>
            <a:chExt cx="10444098" cy="5316248"/>
          </a:xfrm>
        </p:grpSpPr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6485B030-6234-095A-AF2E-7E1965198DEA}"/>
                </a:ext>
              </a:extLst>
            </p:cNvPr>
            <p:cNvSpPr txBox="1"/>
            <p:nvPr/>
          </p:nvSpPr>
          <p:spPr>
            <a:xfrm>
              <a:off x="4977677" y="5409281"/>
              <a:ext cx="1826142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6000" b="1" dirty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2025</a:t>
              </a:r>
            </a:p>
          </p:txBody>
        </p:sp>
        <p:pic>
          <p:nvPicPr>
            <p:cNvPr id="5" name="Imagem 4" descr="Logotipo&#10;&#10;Descrição gerada automaticamente">
              <a:extLst>
                <a:ext uri="{FF2B5EF4-FFF2-40B4-BE49-F238E27FC236}">
                  <a16:creationId xmlns:a16="http://schemas.microsoft.com/office/drawing/2014/main" id="{36AD94FE-59D7-E92A-1FE5-75F07E89D50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8699" y="1108696"/>
              <a:ext cx="10444098" cy="3782793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2751508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69960C-B345-B87C-4E1B-3D7F7BDC10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1EED3C41-0AB9-1186-2B58-C34A691EF9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8" name="Agrupar 17">
            <a:extLst>
              <a:ext uri="{FF2B5EF4-FFF2-40B4-BE49-F238E27FC236}">
                <a16:creationId xmlns:a16="http://schemas.microsoft.com/office/drawing/2014/main" id="{2244E2F2-FCA9-4129-2113-87A8A45AF58D}"/>
              </a:ext>
            </a:extLst>
          </p:cNvPr>
          <p:cNvGrpSpPr/>
          <p:nvPr/>
        </p:nvGrpSpPr>
        <p:grpSpPr>
          <a:xfrm>
            <a:off x="493924" y="0"/>
            <a:ext cx="6742323" cy="6858000"/>
            <a:chOff x="549009" y="0"/>
            <a:chExt cx="6742323" cy="6858000"/>
          </a:xfrm>
        </p:grpSpPr>
        <p:grpSp>
          <p:nvGrpSpPr>
            <p:cNvPr id="16" name="Agrupar 15">
              <a:extLst>
                <a:ext uri="{FF2B5EF4-FFF2-40B4-BE49-F238E27FC236}">
                  <a16:creationId xmlns:a16="http://schemas.microsoft.com/office/drawing/2014/main" id="{325536F0-2B06-9BB5-D4B9-B6299417216A}"/>
                </a:ext>
              </a:extLst>
            </p:cNvPr>
            <p:cNvGrpSpPr/>
            <p:nvPr/>
          </p:nvGrpSpPr>
          <p:grpSpPr>
            <a:xfrm>
              <a:off x="549009" y="0"/>
              <a:ext cx="6742323" cy="6858000"/>
              <a:chOff x="427822" y="0"/>
              <a:chExt cx="6742323" cy="6858000"/>
            </a:xfrm>
          </p:grpSpPr>
          <p:sp>
            <p:nvSpPr>
              <p:cNvPr id="7" name="Retângulo 6">
                <a:extLst>
                  <a:ext uri="{FF2B5EF4-FFF2-40B4-BE49-F238E27FC236}">
                    <a16:creationId xmlns:a16="http://schemas.microsoft.com/office/drawing/2014/main" id="{8DB6C03B-F372-EA28-60AB-088C2963740A}"/>
                  </a:ext>
                </a:extLst>
              </p:cNvPr>
              <p:cNvSpPr/>
              <p:nvPr/>
            </p:nvSpPr>
            <p:spPr>
              <a:xfrm>
                <a:off x="427822" y="0"/>
                <a:ext cx="6742323" cy="6858000"/>
              </a:xfrm>
              <a:prstGeom prst="rect">
                <a:avLst/>
              </a:prstGeom>
              <a:solidFill>
                <a:srgbClr val="0000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solidFill>
                    <a:srgbClr val="000000"/>
                  </a:solidFill>
                </a:endParaRPr>
              </a:p>
            </p:txBody>
          </p:sp>
          <p:pic>
            <p:nvPicPr>
              <p:cNvPr id="4" name="Imagem 3" descr="Código QR&#10;&#10;Descrição gerada automaticamente">
                <a:extLst>
                  <a:ext uri="{FF2B5EF4-FFF2-40B4-BE49-F238E27FC236}">
                    <a16:creationId xmlns:a16="http://schemas.microsoft.com/office/drawing/2014/main" id="{E7B69B75-A23B-4410-F9FE-1DBE43921C1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28165" b="30763"/>
              <a:stretch/>
            </p:blipFill>
            <p:spPr>
              <a:xfrm>
                <a:off x="435075" y="77115"/>
                <a:ext cx="6727816" cy="6142577"/>
              </a:xfrm>
              <a:prstGeom prst="rect">
                <a:avLst/>
              </a:prstGeom>
            </p:spPr>
          </p:pic>
        </p:grpSp>
        <p:pic>
          <p:nvPicPr>
            <p:cNvPr id="17" name="Imagem 16" descr="Texto&#10;&#10;Descrição gerada automaticamente">
              <a:extLst>
                <a:ext uri="{FF2B5EF4-FFF2-40B4-BE49-F238E27FC236}">
                  <a16:creationId xmlns:a16="http://schemas.microsoft.com/office/drawing/2014/main" id="{16FD8C01-1EA7-9ACD-9361-4598E5E7828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369858" y="5794871"/>
              <a:ext cx="3095894" cy="689731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A51E8E17-3F0E-2268-37D6-265D55BB6D10}"/>
              </a:ext>
            </a:extLst>
          </p:cNvPr>
          <p:cNvSpPr txBox="1"/>
          <p:nvPr/>
        </p:nvSpPr>
        <p:spPr>
          <a:xfrm>
            <a:off x="7439175" y="2827431"/>
            <a:ext cx="3758658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000" b="1" dirty="0"/>
              <a:t>Rogério Beltrão</a:t>
            </a:r>
            <a:br>
              <a:rPr lang="pt-BR" sz="4000" b="1" dirty="0"/>
            </a:br>
            <a:r>
              <a:rPr lang="pt-BR" sz="1600" dirty="0"/>
              <a:t>VP de Vendas e Negócios Internacionais</a:t>
            </a:r>
          </a:p>
          <a:p>
            <a:endParaRPr lang="pt-BR" sz="800" dirty="0"/>
          </a:p>
          <a:p>
            <a:endParaRPr lang="pt-BR" sz="1400" b="1" dirty="0"/>
          </a:p>
          <a:p>
            <a:r>
              <a:rPr lang="pt-BR" sz="3200" b="1" dirty="0"/>
              <a:t>(81) 9 9735-7544</a:t>
            </a:r>
            <a:br>
              <a:rPr lang="pt-BR" sz="3600" b="1" dirty="0"/>
            </a:br>
            <a:r>
              <a:rPr lang="pt-BR" sz="2000" b="1" dirty="0"/>
              <a:t>rogerio@polydefensor.com.br</a:t>
            </a:r>
            <a:endParaRPr lang="pt-BR" sz="3600" b="1" dirty="0"/>
          </a:p>
        </p:txBody>
      </p:sp>
    </p:spTree>
    <p:extLst>
      <p:ext uri="{BB962C8B-B14F-4D97-AF65-F5344CB8AC3E}">
        <p14:creationId xmlns:p14="http://schemas.microsoft.com/office/powerpoint/2010/main" val="1021718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CDB55E-C082-15F1-9D42-EDFB047256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Uma imagem contendo Interface gráfica do usuário&#10;&#10;Descrição gerada automaticamente">
            <a:extLst>
              <a:ext uri="{FF2B5EF4-FFF2-40B4-BE49-F238E27FC236}">
                <a16:creationId xmlns:a16="http://schemas.microsoft.com/office/drawing/2014/main" id="{772EB7CA-BBDF-B5B8-24E0-1E1F80C51D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C666F1F4-2301-E8DB-6DA9-3E203D2CD4EE}"/>
              </a:ext>
            </a:extLst>
          </p:cNvPr>
          <p:cNvSpPr txBox="1"/>
          <p:nvPr/>
        </p:nvSpPr>
        <p:spPr>
          <a:xfrm>
            <a:off x="3719244" y="4240659"/>
            <a:ext cx="818429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Spray é tudo igual?</a:t>
            </a:r>
            <a:br>
              <a:rPr lang="pt-BR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pt-BR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 tudo a mesma coisa?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7FAFA973-C15C-0837-B475-AE833FAF2404}"/>
              </a:ext>
            </a:extLst>
          </p:cNvPr>
          <p:cNvSpPr txBox="1"/>
          <p:nvPr/>
        </p:nvSpPr>
        <p:spPr>
          <a:xfrm>
            <a:off x="6016859" y="-1090201"/>
            <a:ext cx="2714205" cy="64479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1300" b="1" dirty="0">
                <a:solidFill>
                  <a:srgbClr val="66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310973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B5BD64-DD20-9692-295D-26F0E1908E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Uma imagem contendo Interface gráfica do usuário&#10;&#10;Descrição gerada automaticamente">
            <a:extLst>
              <a:ext uri="{FF2B5EF4-FFF2-40B4-BE49-F238E27FC236}">
                <a16:creationId xmlns:a16="http://schemas.microsoft.com/office/drawing/2014/main" id="{E13B160B-15D1-2FD3-F760-3E5F5E270C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6B41FC16-8D5D-6EBD-D354-78D4F3FA685A}"/>
              </a:ext>
            </a:extLst>
          </p:cNvPr>
          <p:cNvGrpSpPr/>
          <p:nvPr/>
        </p:nvGrpSpPr>
        <p:grpSpPr>
          <a:xfrm>
            <a:off x="3056779" y="1414689"/>
            <a:ext cx="8906622" cy="4895612"/>
            <a:chOff x="3056779" y="1643295"/>
            <a:chExt cx="8906622" cy="4895612"/>
          </a:xfrm>
        </p:grpSpPr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AEC44574-85DB-03A5-7562-B03A12451406}"/>
                </a:ext>
              </a:extLst>
            </p:cNvPr>
            <p:cNvSpPr txBox="1"/>
            <p:nvPr/>
          </p:nvSpPr>
          <p:spPr>
            <a:xfrm>
              <a:off x="4831152" y="1708611"/>
              <a:ext cx="7132249" cy="47089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b="1" u="sng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IMPO - Instrumentos de Menor Potencial Ofensivo: </a:t>
              </a:r>
            </a:p>
            <a:p>
              <a:r>
                <a:rPr lang="pt-BR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São aqueles , que utilizados conforme as instruções do fabricante, certamente vão causar algum tipo de lesão. </a:t>
              </a:r>
              <a:br>
                <a:rPr lang="pt-BR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</a:br>
              <a:r>
                <a:rPr lang="pt-BR" sz="2000" dirty="0" err="1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Ex</a:t>
              </a:r>
              <a:r>
                <a:rPr lang="pt-BR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: </a:t>
              </a:r>
              <a:r>
                <a:rPr lang="pt-BR" sz="2000" b="1" u="sng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AINM</a:t>
              </a:r>
              <a:r>
                <a:rPr lang="pt-BR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, Bala de Elastômero, </a:t>
              </a:r>
              <a:r>
                <a:rPr lang="pt-BR" sz="2000" dirty="0" err="1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tonfa</a:t>
              </a:r>
              <a:r>
                <a:rPr lang="pt-BR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, etc.</a:t>
              </a:r>
            </a:p>
            <a:p>
              <a:endParaRPr lang="pt-BR" sz="2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  <a:p>
              <a:r>
                <a:rPr lang="pt-BR" sz="2400" b="1" u="sng" dirty="0">
                  <a:solidFill>
                    <a:srgbClr val="FF4F19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LLW ou IML - Instrumentos Menos Letais:</a:t>
              </a:r>
              <a:r>
                <a:rPr lang="pt-BR" sz="2800" b="1" u="sng" dirty="0">
                  <a:solidFill>
                    <a:srgbClr val="FF4F19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</a:t>
              </a:r>
            </a:p>
            <a:p>
              <a:r>
                <a:rPr lang="pt-BR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São aqueles, que utilizados conforme as instruções do fabricante, em certas circunstâncias podem causar algum tipo de lesão. </a:t>
              </a:r>
              <a:br>
                <a:rPr lang="pt-BR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</a:br>
              <a:r>
                <a:rPr lang="pt-BR" sz="2000" dirty="0" err="1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Ex</a:t>
              </a:r>
              <a:r>
                <a:rPr lang="pt-BR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: </a:t>
              </a:r>
              <a:r>
                <a:rPr lang="pt-BR" sz="2000" b="1" u="sng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OC</a:t>
              </a:r>
              <a:r>
                <a:rPr lang="pt-BR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, </a:t>
              </a:r>
              <a:r>
                <a:rPr lang="pt-BR" sz="2000" b="1" u="sng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CS</a:t>
              </a:r>
              <a:r>
                <a:rPr lang="pt-BR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, PAVA, etc.</a:t>
              </a:r>
            </a:p>
            <a:p>
              <a:endParaRPr lang="pt-BR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  <a:p>
              <a:r>
                <a:rPr lang="pt-BR" sz="2800" b="1" u="sng" dirty="0"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TNL, NLT ou INL - Instrumentos Não Letais:</a:t>
              </a:r>
              <a:r>
                <a:rPr lang="pt-BR" sz="2000" b="1" dirty="0"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</a:t>
              </a:r>
            </a:p>
            <a:p>
              <a:r>
                <a:rPr lang="pt-BR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São aqueles, que utilizados conforme as instruções do fabricante, não causarão nenhum tipo de lesão. </a:t>
              </a:r>
              <a:br>
                <a:rPr lang="pt-BR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</a:br>
              <a:r>
                <a:rPr lang="pt-BR" sz="2000" dirty="0" err="1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Ex</a:t>
              </a:r>
              <a:r>
                <a:rPr lang="pt-BR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: </a:t>
              </a:r>
              <a:r>
                <a:rPr lang="pt-BR" sz="2000" b="1" u="sng" dirty="0" err="1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PSi</a:t>
              </a:r>
              <a:r>
                <a:rPr lang="pt-BR" sz="2000" b="1" u="sng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PRÓ</a:t>
              </a:r>
              <a:r>
                <a:rPr lang="pt-BR" sz="20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e Lançadores de Rede.</a:t>
              </a:r>
            </a:p>
          </p:txBody>
        </p:sp>
        <p:pic>
          <p:nvPicPr>
            <p:cNvPr id="6" name="Imagem 5" descr="Ícone&#10;&#10;Descrição gerada automaticamente">
              <a:extLst>
                <a:ext uri="{FF2B5EF4-FFF2-40B4-BE49-F238E27FC236}">
                  <a16:creationId xmlns:a16="http://schemas.microsoft.com/office/drawing/2014/main" id="{F156DD47-7C75-1F80-329D-04784B17B54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056779" y="4840649"/>
              <a:ext cx="1698258" cy="1698258"/>
            </a:xfrm>
            <a:prstGeom prst="rect">
              <a:avLst/>
            </a:prstGeom>
          </p:spPr>
        </p:pic>
        <p:pic>
          <p:nvPicPr>
            <p:cNvPr id="7" name="Imagem 6" descr="Logotipo, Ícone&#10;&#10;Descrição gerada automaticamente">
              <a:extLst>
                <a:ext uri="{FF2B5EF4-FFF2-40B4-BE49-F238E27FC236}">
                  <a16:creationId xmlns:a16="http://schemas.microsoft.com/office/drawing/2014/main" id="{52AAF165-1A60-215C-0D04-31D827BDF6F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247050" y="3399072"/>
              <a:ext cx="1317717" cy="1317717"/>
            </a:xfrm>
            <a:prstGeom prst="rect">
              <a:avLst/>
            </a:prstGeom>
          </p:spPr>
        </p:pic>
        <p:pic>
          <p:nvPicPr>
            <p:cNvPr id="8" name="Imagem 7" descr="Ícone&#10;&#10;Descrição gerada automaticamente">
              <a:extLst>
                <a:ext uri="{FF2B5EF4-FFF2-40B4-BE49-F238E27FC236}">
                  <a16:creationId xmlns:a16="http://schemas.microsoft.com/office/drawing/2014/main" id="{A5AACA39-76AE-7096-7684-E2326779F29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106280" y="1643295"/>
              <a:ext cx="1599259" cy="1599259"/>
            </a:xfrm>
            <a:prstGeom prst="rect">
              <a:avLst/>
            </a:prstGeom>
          </p:spPr>
        </p:pic>
      </p:grpSp>
      <p:sp>
        <p:nvSpPr>
          <p:cNvPr id="9" name="CaixaDeTexto 8">
            <a:extLst>
              <a:ext uri="{FF2B5EF4-FFF2-40B4-BE49-F238E27FC236}">
                <a16:creationId xmlns:a16="http://schemas.microsoft.com/office/drawing/2014/main" id="{3925915F-582F-133D-50DF-6FC37EF14590}"/>
              </a:ext>
            </a:extLst>
          </p:cNvPr>
          <p:cNvSpPr txBox="1"/>
          <p:nvPr/>
        </p:nvSpPr>
        <p:spPr>
          <a:xfrm>
            <a:off x="4778831" y="238724"/>
            <a:ext cx="635398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TIPOS DE EQUIPAMENTOS </a:t>
            </a:r>
          </a:p>
          <a:p>
            <a:r>
              <a:rPr lang="pt-BR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Variações quanto ao Grau de Letalidade</a:t>
            </a:r>
            <a:endParaRPr lang="pt-BR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Imagem 9" descr="Logotipo&#10;&#10;Descrição gerada automaticamente">
            <a:extLst>
              <a:ext uri="{FF2B5EF4-FFF2-40B4-BE49-F238E27FC236}">
                <a16:creationId xmlns:a16="http://schemas.microsoft.com/office/drawing/2014/main" id="{BA88B226-434F-18FD-49DC-C611C428805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8422" y="5636623"/>
            <a:ext cx="955194" cy="886870"/>
          </a:xfrm>
          <a:prstGeom prst="rect">
            <a:avLst/>
          </a:prstGeom>
        </p:spPr>
      </p:pic>
      <p:pic>
        <p:nvPicPr>
          <p:cNvPr id="12" name="Imagem 11" descr="Desenho de um círculo&#10;&#10;Descrição gerada automaticamente com confiança baixa">
            <a:extLst>
              <a:ext uri="{FF2B5EF4-FFF2-40B4-BE49-F238E27FC236}">
                <a16:creationId xmlns:a16="http://schemas.microsoft.com/office/drawing/2014/main" id="{537A3F42-B49C-2F68-576D-F59FE03AE36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0001" y="5863903"/>
            <a:ext cx="1069287" cy="432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787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10D8CC-12D0-4317-35BE-6DC39FDA93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Interface gráfica do usuário&#10;&#10;Descrição gerada automaticamente">
            <a:extLst>
              <a:ext uri="{FF2B5EF4-FFF2-40B4-BE49-F238E27FC236}">
                <a16:creationId xmlns:a16="http://schemas.microsoft.com/office/drawing/2014/main" id="{F8B034EA-0A36-0F5A-4800-7322BA1403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2"/>
            <a:ext cx="12192000" cy="6858000"/>
          </a:xfrm>
          <a:prstGeom prst="rect">
            <a:avLst/>
          </a:prstGeom>
        </p:spPr>
      </p:pic>
      <p:pic>
        <p:nvPicPr>
          <p:cNvPr id="9" name="Imagem 8" descr="Ícone&#10;&#10;Descrição gerada automaticamente">
            <a:extLst>
              <a:ext uri="{FF2B5EF4-FFF2-40B4-BE49-F238E27FC236}">
                <a16:creationId xmlns:a16="http://schemas.microsoft.com/office/drawing/2014/main" id="{62E867BD-2589-71B0-84BA-37CA446E61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17533">
            <a:off x="9131559" y="3734718"/>
            <a:ext cx="2797871" cy="295443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11" name="Agrupar 10">
            <a:extLst>
              <a:ext uri="{FF2B5EF4-FFF2-40B4-BE49-F238E27FC236}">
                <a16:creationId xmlns:a16="http://schemas.microsoft.com/office/drawing/2014/main" id="{29147F49-CA43-5B65-6592-0C908E552628}"/>
              </a:ext>
            </a:extLst>
          </p:cNvPr>
          <p:cNvGrpSpPr/>
          <p:nvPr/>
        </p:nvGrpSpPr>
        <p:grpSpPr>
          <a:xfrm>
            <a:off x="4164374" y="744628"/>
            <a:ext cx="7502487" cy="5603175"/>
            <a:chOff x="4164374" y="744628"/>
            <a:chExt cx="7502487" cy="5603175"/>
          </a:xfrm>
        </p:grpSpPr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D2E8179B-987A-5D57-4F16-F492F43F9FBB}"/>
                </a:ext>
              </a:extLst>
            </p:cNvPr>
            <p:cNvSpPr txBox="1"/>
            <p:nvPr/>
          </p:nvSpPr>
          <p:spPr>
            <a:xfrm>
              <a:off x="4164374" y="744628"/>
              <a:ext cx="7502487" cy="44012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8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Considerando a PLURARIDADE de operações das Forças Policiais e sabendo que todo equipamento tem POTENCIALIDADES e LIMITAÇÕES, é importante que a Gestão de Segurança Pública observe a necessidade de </a:t>
              </a:r>
              <a:r>
                <a:rPr lang="pt-BR" sz="2800" b="1" i="1" u="sng" dirty="0">
                  <a:solidFill>
                    <a:srgbClr val="FF99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ADQUIRIR TODOS OS 3 TIPOS DE AGENTES QUÍMICOS</a:t>
              </a:r>
              <a:r>
                <a:rPr lang="pt-BR" sz="28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para uso profissional,</a:t>
              </a:r>
              <a:br>
                <a:rPr lang="pt-BR" sz="28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</a:br>
              <a:r>
                <a:rPr lang="pt-BR" sz="28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afim de ter equipamentos </a:t>
              </a:r>
              <a:br>
                <a:rPr lang="pt-BR" sz="28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</a:br>
              <a:r>
                <a:rPr lang="pt-BR" sz="28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adequados a cada missão </a:t>
              </a:r>
              <a:br>
                <a:rPr lang="pt-BR" sz="28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</a:br>
              <a:r>
                <a:rPr lang="pt-BR" sz="28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ou situação específica.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6C392EE1-7121-4CF8-B3B8-E5BDCCFED60B}"/>
                </a:ext>
              </a:extLst>
            </p:cNvPr>
            <p:cNvSpPr txBox="1"/>
            <p:nvPr/>
          </p:nvSpPr>
          <p:spPr>
            <a:xfrm>
              <a:off x="4164374" y="5424473"/>
              <a:ext cx="41424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5400" b="1" dirty="0">
                  <a:solidFill>
                    <a:srgbClr val="FF99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OC - CS - </a:t>
              </a:r>
              <a:r>
                <a:rPr lang="pt-BR" sz="5400" b="1" dirty="0" err="1">
                  <a:solidFill>
                    <a:srgbClr val="FF99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PSi</a:t>
              </a:r>
              <a:endParaRPr lang="pt-BR" sz="5400" b="1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013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DC792C-9E17-7AC4-F437-38B0A24EC4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Interface gráfica do usuário&#10;&#10;Descrição gerada automaticamente">
            <a:extLst>
              <a:ext uri="{FF2B5EF4-FFF2-40B4-BE49-F238E27FC236}">
                <a16:creationId xmlns:a16="http://schemas.microsoft.com/office/drawing/2014/main" id="{158126D8-0561-0121-A700-89C788C4CA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886"/>
            <a:ext cx="12192000" cy="6858000"/>
          </a:xfrm>
          <a:prstGeom prst="rect">
            <a:avLst/>
          </a:prstGeom>
        </p:spPr>
      </p:pic>
      <p:graphicFrame>
        <p:nvGraphicFramePr>
          <p:cNvPr id="2" name="Tabela 1">
            <a:extLst>
              <a:ext uri="{FF2B5EF4-FFF2-40B4-BE49-F238E27FC236}">
                <a16:creationId xmlns:a16="http://schemas.microsoft.com/office/drawing/2014/main" id="{260629D5-EBE0-4E8F-36AD-D1CABE6A7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006345"/>
              </p:ext>
            </p:extLst>
          </p:nvPr>
        </p:nvGraphicFramePr>
        <p:xfrm>
          <a:off x="451690" y="1237460"/>
          <a:ext cx="11030333" cy="457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4333">
                  <a:extLst>
                    <a:ext uri="{9D8B030D-6E8A-4147-A177-3AD203B41FA5}">
                      <a16:colId xmlns:a16="http://schemas.microsoft.com/office/drawing/2014/main" val="88063835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78928234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162941004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4335383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pt-BR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OC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 err="1"/>
                        <a:t>PSi</a:t>
                      </a:r>
                      <a:endParaRPr lang="pt-BR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5916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pt-BR" sz="2000" b="1" kern="120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a) Classificação quanto ao </a:t>
                      </a:r>
                      <a:br>
                        <a:rPr lang="pt-BR" sz="2000" b="1" kern="120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pt-BR" sz="3200" b="1" kern="120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Grau de Letalidade</a:t>
                      </a:r>
                      <a:r>
                        <a:rPr lang="pt-BR" sz="2400" b="1" kern="120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  <a:endParaRPr lang="pt-BR" sz="20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MENOS LETAL</a:t>
                      </a:r>
                      <a:endParaRPr lang="pt-BR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MENOS LETAL</a:t>
                      </a:r>
                      <a:endParaRPr lang="pt-BR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NÃO LETAL</a:t>
                      </a:r>
                      <a:b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pt-BR" sz="160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cf. Nota Técnica </a:t>
                      </a:r>
                      <a:br>
                        <a:rPr lang="pt-BR" sz="160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pt-BR" sz="160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nº 17/2015</a:t>
                      </a:r>
                      <a:br>
                        <a:rPr lang="pt-BR" sz="160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pt-BR" sz="160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GGTOX/ANVISA</a:t>
                      </a:r>
                      <a:endParaRPr lang="pt-BR" sz="16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88426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pt-BR" sz="2000" b="1" kern="120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b) Odor agradável possibilitando operar em recintos confinados e climatizados?</a:t>
                      </a:r>
                      <a:endParaRPr lang="pt-BR" sz="20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NÃO</a:t>
                      </a:r>
                      <a:endParaRPr lang="pt-BR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NÃO</a:t>
                      </a:r>
                      <a:endParaRPr lang="pt-BR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SIM</a:t>
                      </a:r>
                      <a:endParaRPr lang="pt-BR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4676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pt-BR" sz="2000" b="1" kern="120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c) Permite operações utilizando policiais caninos sem afetar o seu faro?</a:t>
                      </a:r>
                      <a:endParaRPr lang="pt-BR" sz="20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NÃO</a:t>
                      </a:r>
                      <a:endParaRPr lang="pt-BR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SIM</a:t>
                      </a:r>
                      <a:endParaRPr lang="pt-BR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SIM</a:t>
                      </a:r>
                      <a:endParaRPr lang="pt-BR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21678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pt-BR" sz="2000" b="1" kern="120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d) Permite operações utilizando cavalaria?</a:t>
                      </a:r>
                      <a:endParaRPr lang="pt-BR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NÃO</a:t>
                      </a:r>
                      <a:endParaRPr lang="pt-BR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SIM</a:t>
                      </a:r>
                      <a:endParaRPr lang="pt-BR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SIM</a:t>
                      </a:r>
                      <a:endParaRPr lang="pt-BR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28814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pt-BR" sz="2000" b="1" kern="120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e) Produz efeito solo evitando que os locais sejam reocupados pelos manifestantes?</a:t>
                      </a:r>
                      <a:endParaRPr lang="pt-BR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SIM</a:t>
                      </a:r>
                      <a:endParaRPr lang="pt-BR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NÃO</a:t>
                      </a:r>
                      <a:endParaRPr lang="pt-BR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NÃO</a:t>
                      </a:r>
                      <a:endParaRPr lang="pt-BR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6780821"/>
                  </a:ext>
                </a:extLst>
              </a:tr>
            </a:tbl>
          </a:graphicData>
        </a:graphic>
      </p:graphicFrame>
      <p:sp>
        <p:nvSpPr>
          <p:cNvPr id="3" name="CaixaDeTexto 2">
            <a:extLst>
              <a:ext uri="{FF2B5EF4-FFF2-40B4-BE49-F238E27FC236}">
                <a16:creationId xmlns:a16="http://schemas.microsoft.com/office/drawing/2014/main" id="{FC789FBD-F527-80B5-8F7B-8CE1580402A8}"/>
              </a:ext>
            </a:extLst>
          </p:cNvPr>
          <p:cNvSpPr txBox="1"/>
          <p:nvPr/>
        </p:nvSpPr>
        <p:spPr>
          <a:xfrm>
            <a:off x="1537549" y="270230"/>
            <a:ext cx="91169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COMPARATIVO – AGENTES QUÍMICOS </a:t>
            </a:r>
          </a:p>
        </p:txBody>
      </p:sp>
    </p:spTree>
    <p:extLst>
      <p:ext uri="{BB962C8B-B14F-4D97-AF65-F5344CB8AC3E}">
        <p14:creationId xmlns:p14="http://schemas.microsoft.com/office/powerpoint/2010/main" val="2503814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165A6E-6699-1B2C-5A09-F3D32E85B3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Interface gráfica do usuário&#10;&#10;Descrição gerada automaticamente">
            <a:extLst>
              <a:ext uri="{FF2B5EF4-FFF2-40B4-BE49-F238E27FC236}">
                <a16:creationId xmlns:a16="http://schemas.microsoft.com/office/drawing/2014/main" id="{EF7B0810-B2E7-13CC-03F0-29272C68D1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886"/>
            <a:ext cx="12192000" cy="6858000"/>
          </a:xfrm>
          <a:prstGeom prst="rect">
            <a:avLst/>
          </a:prstGeom>
        </p:spPr>
      </p:pic>
      <p:graphicFrame>
        <p:nvGraphicFramePr>
          <p:cNvPr id="2" name="Tabela 1">
            <a:extLst>
              <a:ext uri="{FF2B5EF4-FFF2-40B4-BE49-F238E27FC236}">
                <a16:creationId xmlns:a16="http://schemas.microsoft.com/office/drawing/2014/main" id="{5E2314A4-02F4-3BE3-804D-3749EB4263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7671138"/>
              </p:ext>
            </p:extLst>
          </p:nvPr>
        </p:nvGraphicFramePr>
        <p:xfrm>
          <a:off x="451690" y="1237460"/>
          <a:ext cx="11030333" cy="4297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4333">
                  <a:extLst>
                    <a:ext uri="{9D8B030D-6E8A-4147-A177-3AD203B41FA5}">
                      <a16:colId xmlns:a16="http://schemas.microsoft.com/office/drawing/2014/main" val="88063835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78928234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162941004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4335383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pt-BR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OC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 err="1"/>
                        <a:t>PSi</a:t>
                      </a:r>
                      <a:endParaRPr lang="pt-BR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5916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pt-BR" sz="2000" b="1" kern="120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f) Permite aplicação sem produzir contaminação cruzada, evitando sofrimento ao policial durante o procedimento de contenção física e algemação?</a:t>
                      </a:r>
                      <a:endParaRPr lang="pt-BR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NÃO</a:t>
                      </a:r>
                      <a:endParaRPr lang="pt-BR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NÃO</a:t>
                      </a:r>
                      <a:endParaRPr lang="pt-BR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00FF00"/>
                          </a:highlight>
                          <a:latin typeface="+mn-lt"/>
                          <a:ea typeface="+mn-ea"/>
                          <a:cs typeface="+mn-cs"/>
                        </a:rPr>
                        <a:t>SIM</a:t>
                      </a:r>
                      <a:b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00FF00"/>
                          </a:highlight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00FF00"/>
                          </a:highlight>
                          <a:latin typeface="+mn-lt"/>
                          <a:ea typeface="+mn-ea"/>
                          <a:cs typeface="+mn-cs"/>
                        </a:rPr>
                        <a:t>Jato Direcionado</a:t>
                      </a:r>
                    </a:p>
                    <a:p>
                      <a:pPr algn="ctr"/>
                      <a:endParaRPr lang="pt-BR" sz="1800" kern="1200" dirty="0">
                        <a:solidFill>
                          <a:schemeClr val="dk1"/>
                        </a:solidFill>
                        <a:effectLst/>
                        <a:highlight>
                          <a:srgbClr val="00FF00"/>
                        </a:highlight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FF9900"/>
                          </a:highlight>
                          <a:latin typeface="+mn-lt"/>
                          <a:ea typeface="+mn-ea"/>
                          <a:cs typeface="+mn-cs"/>
                        </a:rPr>
                        <a:t>NÃO</a:t>
                      </a:r>
                      <a:b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FF9900"/>
                          </a:highlight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FF9900"/>
                          </a:highlight>
                          <a:latin typeface="+mn-lt"/>
                          <a:ea typeface="+mn-ea"/>
                          <a:cs typeface="+mn-cs"/>
                        </a:rPr>
                        <a:t>Névoa</a:t>
                      </a:r>
                      <a:endParaRPr lang="pt-BR" dirty="0">
                        <a:highlight>
                          <a:srgbClr val="FF9900"/>
                        </a:highlight>
                      </a:endParaRPr>
                    </a:p>
                  </a:txBody>
                  <a:tcPr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88426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pt-BR" sz="1800" b="1" kern="120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g) Permite a descontaminação de indivíduos utilizado somente água limpa e corrente em até 10 minutos?</a:t>
                      </a:r>
                      <a:endParaRPr lang="pt-BR" sz="2800" b="1" u="none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NÃO</a:t>
                      </a:r>
                      <a:endParaRPr lang="pt-BR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NÃO</a:t>
                      </a:r>
                      <a:endParaRPr lang="pt-BR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SIM</a:t>
                      </a:r>
                      <a:endParaRPr lang="pt-BR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96296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pt-BR" sz="2000" b="1" kern="1200" dirty="0">
                          <a:solidFill>
                            <a:srgbClr val="66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h) Atende integralmente ao Compliance Humanitário da ONU 2020</a:t>
                      </a:r>
                      <a:r>
                        <a:rPr lang="pt-BR" sz="1800" b="1" kern="1200" dirty="0">
                          <a:solidFill>
                            <a:srgbClr val="66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br>
                        <a:rPr lang="pt-BR" sz="2000" b="1" kern="1200" dirty="0">
                          <a:solidFill>
                            <a:srgbClr val="66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pt-BR" sz="2000" b="1" kern="1200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* Importante para pontos turísticos, praças desportivas e festas populares.</a:t>
                      </a:r>
                      <a:endParaRPr lang="pt-BR" sz="3200" b="1" u="none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NÃO</a:t>
                      </a:r>
                      <a:endParaRPr lang="pt-BR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NÃO</a:t>
                      </a:r>
                      <a:endParaRPr lang="pt-BR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SIM</a:t>
                      </a:r>
                      <a:endParaRPr lang="pt-BR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314290"/>
                  </a:ext>
                </a:extLst>
              </a:tr>
            </a:tbl>
          </a:graphicData>
        </a:graphic>
      </p:graphicFrame>
      <p:sp>
        <p:nvSpPr>
          <p:cNvPr id="4" name="CaixaDeTexto 3">
            <a:extLst>
              <a:ext uri="{FF2B5EF4-FFF2-40B4-BE49-F238E27FC236}">
                <a16:creationId xmlns:a16="http://schemas.microsoft.com/office/drawing/2014/main" id="{8D50AFAA-C45A-20C0-958C-061C516CB3E8}"/>
              </a:ext>
            </a:extLst>
          </p:cNvPr>
          <p:cNvSpPr txBox="1"/>
          <p:nvPr/>
        </p:nvSpPr>
        <p:spPr>
          <a:xfrm>
            <a:off x="1537549" y="270230"/>
            <a:ext cx="91169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COMPARATIVO – AGENTES QUÍMICOS </a:t>
            </a:r>
          </a:p>
        </p:txBody>
      </p:sp>
    </p:spTree>
    <p:extLst>
      <p:ext uri="{BB962C8B-B14F-4D97-AF65-F5344CB8AC3E}">
        <p14:creationId xmlns:p14="http://schemas.microsoft.com/office/powerpoint/2010/main" val="209385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4BAA35-E42B-BA8F-2AF4-623A1A83AD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Interface gráfica do usuário&#10;&#10;Descrição gerada automaticamente">
            <a:extLst>
              <a:ext uri="{FF2B5EF4-FFF2-40B4-BE49-F238E27FC236}">
                <a16:creationId xmlns:a16="http://schemas.microsoft.com/office/drawing/2014/main" id="{E4C2E331-A323-DE00-1235-E6B7203380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886"/>
            <a:ext cx="12192000" cy="6858000"/>
          </a:xfrm>
          <a:prstGeom prst="rect">
            <a:avLst/>
          </a:prstGeom>
        </p:spPr>
      </p:pic>
      <p:pic>
        <p:nvPicPr>
          <p:cNvPr id="4" name="Imagem 3" descr="Uma imagem contendo pessoa, ao ar livre, mulher, segurando&#10;&#10;Descrição gerada automaticamente">
            <a:extLst>
              <a:ext uri="{FF2B5EF4-FFF2-40B4-BE49-F238E27FC236}">
                <a16:creationId xmlns:a16="http://schemas.microsoft.com/office/drawing/2014/main" id="{5B60D309-A862-2391-E968-D8B580B705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2677" y="404802"/>
            <a:ext cx="4193056" cy="6030222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C150DC76-FE82-D9D7-7FFF-54AFA30347E8}"/>
              </a:ext>
            </a:extLst>
          </p:cNvPr>
          <p:cNvSpPr txBox="1"/>
          <p:nvPr/>
        </p:nvSpPr>
        <p:spPr>
          <a:xfrm>
            <a:off x="3231820" y="1502992"/>
            <a:ext cx="4432048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2400" b="1" dirty="0">
                <a:solidFill>
                  <a:srgbClr val="66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FOCO NA PRESERVAÇÃO </a:t>
            </a:r>
            <a:br>
              <a:rPr lang="pt-BR" sz="2400" b="1" dirty="0">
                <a:solidFill>
                  <a:srgbClr val="66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pt-BR" sz="2400" b="1" dirty="0">
                <a:solidFill>
                  <a:srgbClr val="66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 INOCENTES</a:t>
            </a:r>
          </a:p>
          <a:p>
            <a:endParaRPr lang="pt-BR" sz="2400" b="1" dirty="0">
              <a:solidFill>
                <a:srgbClr val="66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2400" b="1" dirty="0">
                <a:solidFill>
                  <a:srgbClr val="66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NÃO CAUSAR SOFRIMENTO ALÉM DO NECESSÁRIO PARA CONTER A AÇÃO AGRESSIVA</a:t>
            </a:r>
          </a:p>
          <a:p>
            <a:endParaRPr lang="pt-BR" sz="2400" b="1" dirty="0">
              <a:solidFill>
                <a:srgbClr val="66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2400" b="1" dirty="0">
                <a:solidFill>
                  <a:srgbClr val="66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ATENDER AO PRINCÍPIO </a:t>
            </a:r>
            <a:br>
              <a:rPr lang="pt-BR" sz="2400" b="1" dirty="0">
                <a:solidFill>
                  <a:srgbClr val="66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pt-BR" sz="2400" b="1" dirty="0">
                <a:solidFill>
                  <a:srgbClr val="66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 </a:t>
            </a:r>
            <a:r>
              <a:rPr lang="pt-BR" sz="2800" b="1" u="sng" dirty="0">
                <a:solidFill>
                  <a:srgbClr val="66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REVERSIBILIDADE</a:t>
            </a:r>
            <a:endParaRPr lang="pt-BR" sz="2400" b="1" u="sng" dirty="0">
              <a:solidFill>
                <a:srgbClr val="66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93624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1DE080-5202-C982-DDF3-B79737D154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LondonLewis_PSiPRO_DirectedStream-VEED">
            <a:hlinkClick r:id="" action="ppaction://media"/>
            <a:extLst>
              <a:ext uri="{FF2B5EF4-FFF2-40B4-BE49-F238E27FC236}">
                <a16:creationId xmlns:a16="http://schemas.microsoft.com/office/drawing/2014/main" id="{F88A9C48-3796-9052-74B8-F75BABF381F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42874" y="0"/>
            <a:ext cx="12477750" cy="6858000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8" name="Imagem 7" descr="Texto&#10;&#10;Descrição gerada automaticamente">
            <a:extLst>
              <a:ext uri="{FF2B5EF4-FFF2-40B4-BE49-F238E27FC236}">
                <a16:creationId xmlns:a16="http://schemas.microsoft.com/office/drawing/2014/main" id="{C157F957-6746-E8B7-A73F-EE79C82711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9576" y="289260"/>
            <a:ext cx="2112847" cy="47072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86459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738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02E761-6FD6-89EF-5E48-66D2EEA0B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Interface gráfica do usuário&#10;&#10;Descrição gerada automaticamente">
            <a:extLst>
              <a:ext uri="{FF2B5EF4-FFF2-40B4-BE49-F238E27FC236}">
                <a16:creationId xmlns:a16="http://schemas.microsoft.com/office/drawing/2014/main" id="{5496143F-A429-8AC8-39A6-C9E8E06803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886"/>
            <a:ext cx="12192000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8BB1E2FF-7BD3-CB90-3A06-DD8A4EF909A2}"/>
              </a:ext>
            </a:extLst>
          </p:cNvPr>
          <p:cNvSpPr txBox="1"/>
          <p:nvPr/>
        </p:nvSpPr>
        <p:spPr>
          <a:xfrm>
            <a:off x="6303298" y="2450794"/>
            <a:ext cx="478614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GRAU </a:t>
            </a:r>
            <a:r>
              <a:rPr lang="pt-BR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ZERO</a:t>
            </a:r>
            <a:r>
              <a:rPr lang="pt-BR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pt-BR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pt-BR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 LETALIDADE</a:t>
            </a:r>
          </a:p>
          <a:p>
            <a:endParaRPr lang="pt-BR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PROGRAMA DE TREINAMENTO MODERNO E ATUALIZADO</a:t>
            </a:r>
          </a:p>
          <a:p>
            <a:endParaRPr lang="pt-BR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PROJETO DE BAIXO CUSTO </a:t>
            </a:r>
            <a:br>
              <a:rPr lang="pt-BR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pt-BR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RÁPIDA IMPLANTAÇÃO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pt-BR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CONFORMIDADE TÉCNICA COM O DECRETO 12.341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96221908-0A0C-A0BA-744E-4215DFDE6C95}"/>
              </a:ext>
            </a:extLst>
          </p:cNvPr>
          <p:cNvSpPr txBox="1"/>
          <p:nvPr/>
        </p:nvSpPr>
        <p:spPr>
          <a:xfrm>
            <a:off x="6303298" y="328125"/>
            <a:ext cx="473296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ÓTIMO PARA </a:t>
            </a:r>
          </a:p>
          <a:p>
            <a:r>
              <a:rPr lang="pt-BR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GESTÃO...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63F45827-165B-94E2-BB73-6A2185CC6715}"/>
              </a:ext>
            </a:extLst>
          </p:cNvPr>
          <p:cNvGrpSpPr/>
          <p:nvPr/>
        </p:nvGrpSpPr>
        <p:grpSpPr>
          <a:xfrm>
            <a:off x="3302784" y="545945"/>
            <a:ext cx="2475750" cy="5456880"/>
            <a:chOff x="7527565" y="668402"/>
            <a:chExt cx="1481796" cy="3266074"/>
          </a:xfrm>
        </p:grpSpPr>
        <p:pic>
          <p:nvPicPr>
            <p:cNvPr id="8" name="Imagem 7" descr="Garrafa com rótulo azul&#10;&#10;Descrição gerada automaticamente com confiança média">
              <a:extLst>
                <a:ext uri="{FF2B5EF4-FFF2-40B4-BE49-F238E27FC236}">
                  <a16:creationId xmlns:a16="http://schemas.microsoft.com/office/drawing/2014/main" id="{471010FA-37BD-6B8F-FAFF-4A55CB3A065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197530" y="812048"/>
              <a:ext cx="811831" cy="3122428"/>
            </a:xfrm>
            <a:prstGeom prst="rect">
              <a:avLst/>
            </a:prstGeom>
          </p:spPr>
        </p:pic>
        <p:pic>
          <p:nvPicPr>
            <p:cNvPr id="9" name="Imagem 8" descr="Garrafa com rótulo azul&#10;&#10;Descrição gerada automaticamente com confiança média">
              <a:extLst>
                <a:ext uri="{FF2B5EF4-FFF2-40B4-BE49-F238E27FC236}">
                  <a16:creationId xmlns:a16="http://schemas.microsoft.com/office/drawing/2014/main" id="{9EDB6811-DFB1-1D45-EE63-CB43D0EED86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7527565" y="668402"/>
              <a:ext cx="826024" cy="317068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60323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B72FC9-DEC6-BBE0-DF4D-0C70051F3A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Interface gráfica do usuário&#10;&#10;Descrição gerada automaticamente">
            <a:extLst>
              <a:ext uri="{FF2B5EF4-FFF2-40B4-BE49-F238E27FC236}">
                <a16:creationId xmlns:a16="http://schemas.microsoft.com/office/drawing/2014/main" id="{B63D664F-C868-4369-1862-DC95E77890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886"/>
            <a:ext cx="12192000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D90C7D4-78D2-EAFD-5E5B-63C55F8DE290}"/>
              </a:ext>
            </a:extLst>
          </p:cNvPr>
          <p:cNvSpPr txBox="1"/>
          <p:nvPr/>
        </p:nvSpPr>
        <p:spPr>
          <a:xfrm>
            <a:off x="6303298" y="2374891"/>
            <a:ext cx="478614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 SUPERIORIDADE TÉCNICA AO OPERADOR.</a:t>
            </a:r>
          </a:p>
          <a:p>
            <a:endParaRPr lang="pt-BR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MELHORA O GERENCIAMENTO DE INCIDENTES.</a:t>
            </a:r>
          </a:p>
          <a:p>
            <a:endParaRPr lang="pt-BR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EMPREGO MULTIAMBIENTE SEM RESTRIÇÕES.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pt-BR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LONGO ALCANCE (5M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 3.5 M)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pt-BR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ÁPIDA REVERSÃO USANDO SOMENTE ÁGUA LIMPA.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5291889C-E9F9-C5EA-8A9D-96223F7EA235}"/>
              </a:ext>
            </a:extLst>
          </p:cNvPr>
          <p:cNvSpPr txBox="1"/>
          <p:nvPr/>
        </p:nvSpPr>
        <p:spPr>
          <a:xfrm>
            <a:off x="6303298" y="328125"/>
            <a:ext cx="545110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MELHOR PARA </a:t>
            </a:r>
          </a:p>
          <a:p>
            <a:r>
              <a:rPr lang="pt-BR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POLICIAL!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64DBCD86-D517-0A7B-00E1-965ECB3C7FFF}"/>
              </a:ext>
            </a:extLst>
          </p:cNvPr>
          <p:cNvGrpSpPr/>
          <p:nvPr/>
        </p:nvGrpSpPr>
        <p:grpSpPr>
          <a:xfrm>
            <a:off x="3302784" y="545945"/>
            <a:ext cx="2475750" cy="5456880"/>
            <a:chOff x="7527565" y="668402"/>
            <a:chExt cx="1481796" cy="3266074"/>
          </a:xfrm>
        </p:grpSpPr>
        <p:pic>
          <p:nvPicPr>
            <p:cNvPr id="8" name="Imagem 7" descr="Garrafa com rótulo azul&#10;&#10;Descrição gerada automaticamente com confiança média">
              <a:extLst>
                <a:ext uri="{FF2B5EF4-FFF2-40B4-BE49-F238E27FC236}">
                  <a16:creationId xmlns:a16="http://schemas.microsoft.com/office/drawing/2014/main" id="{F12DA57F-FAA9-968D-6D30-BFA530252FD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197530" y="812048"/>
              <a:ext cx="811831" cy="3122428"/>
            </a:xfrm>
            <a:prstGeom prst="rect">
              <a:avLst/>
            </a:prstGeom>
          </p:spPr>
        </p:pic>
        <p:pic>
          <p:nvPicPr>
            <p:cNvPr id="9" name="Imagem 8" descr="Garrafa com rótulo azul&#10;&#10;Descrição gerada automaticamente com confiança média">
              <a:extLst>
                <a:ext uri="{FF2B5EF4-FFF2-40B4-BE49-F238E27FC236}">
                  <a16:creationId xmlns:a16="http://schemas.microsoft.com/office/drawing/2014/main" id="{894EF963-34EE-2A91-D373-6B58C2F77BF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7527565" y="668402"/>
              <a:ext cx="826024" cy="317068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62717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E9DB74-CA03-03F1-3309-27401F5F49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>
            <a:extLst>
              <a:ext uri="{FF2B5EF4-FFF2-40B4-BE49-F238E27FC236}">
                <a16:creationId xmlns:a16="http://schemas.microsoft.com/office/drawing/2014/main" id="{99D76F94-F0D0-C8E7-EC1F-E50369CDFAAB}"/>
              </a:ext>
            </a:extLst>
          </p:cNvPr>
          <p:cNvSpPr/>
          <p:nvPr/>
        </p:nvSpPr>
        <p:spPr>
          <a:xfrm>
            <a:off x="0" y="0"/>
            <a:ext cx="12215399" cy="127795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" name="WhatsApp Video 2020-12-03 at 02.38.44">
            <a:hlinkClick r:id="" action="ppaction://media"/>
            <a:extLst>
              <a:ext uri="{FF2B5EF4-FFF2-40B4-BE49-F238E27FC236}">
                <a16:creationId xmlns:a16="http://schemas.microsoft.com/office/drawing/2014/main" id="{00E8DCA6-A334-CDA9-0087-4EA946C5053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744795"/>
            <a:ext cx="12215399" cy="6107700"/>
          </a:xfrm>
          <a:prstGeom prst="rect">
            <a:avLst/>
          </a:prstGeom>
        </p:spPr>
      </p:pic>
      <p:pic>
        <p:nvPicPr>
          <p:cNvPr id="4" name="Imagem 3" descr="Texto&#10;&#10;Descrição gerada automaticamente">
            <a:extLst>
              <a:ext uri="{FF2B5EF4-FFF2-40B4-BE49-F238E27FC236}">
                <a16:creationId xmlns:a16="http://schemas.microsoft.com/office/drawing/2014/main" id="{49AEF61E-37FA-9A8D-183F-4399E62E45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611" y="876091"/>
            <a:ext cx="2658777" cy="59234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FA475CE0-FA09-0C71-952F-920432809CA2}"/>
              </a:ext>
            </a:extLst>
          </p:cNvPr>
          <p:cNvSpPr txBox="1"/>
          <p:nvPr/>
        </p:nvSpPr>
        <p:spPr>
          <a:xfrm>
            <a:off x="3453766" y="179676"/>
            <a:ext cx="53078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3200" b="1" i="1" dirty="0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pt-BR" sz="3200" b="1" i="1" dirty="0" err="1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proof</a:t>
            </a:r>
            <a:r>
              <a:rPr lang="pt-BR" sz="3200" b="1" i="1" dirty="0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t-BR" sz="3200" b="1" i="1" dirty="0" err="1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pt-BR" sz="3200" b="1" i="1" dirty="0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t-BR" sz="3200" b="1" i="1" dirty="0" err="1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</a:t>
            </a:r>
            <a:r>
              <a:rPr lang="pt-BR" sz="3200" b="1" i="1" dirty="0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t-BR" sz="3200" b="1" i="1" dirty="0" err="1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pt-BR" sz="3200" b="1" i="1" dirty="0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t-BR" sz="3200" b="1" i="1" dirty="0" err="1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pudding</a:t>
            </a:r>
            <a:r>
              <a:rPr lang="pt-BR" sz="3200" b="1" i="1" dirty="0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993831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7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940C3C-677A-91F4-AAE4-A7DB3286E1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Imagem digital fictícia de personagem de desenho animado&#10;&#10;Descrição gerada automaticamente com confiança baixa">
            <a:extLst>
              <a:ext uri="{FF2B5EF4-FFF2-40B4-BE49-F238E27FC236}">
                <a16:creationId xmlns:a16="http://schemas.microsoft.com/office/drawing/2014/main" id="{C26BF513-EE7C-47BD-27BC-A719689C96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25518F56-A169-6B72-E8EA-C52FBFE77F21}"/>
              </a:ext>
            </a:extLst>
          </p:cNvPr>
          <p:cNvSpPr txBox="1"/>
          <p:nvPr/>
        </p:nvSpPr>
        <p:spPr>
          <a:xfrm>
            <a:off x="185057" y="4484914"/>
            <a:ext cx="61536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3600" b="1" dirty="0"/>
              <a:t>DIRETRIZES ONU </a:t>
            </a:r>
            <a:r>
              <a:rPr lang="en-US" sz="3600" b="1" dirty="0"/>
              <a:t>/ DECRETO</a:t>
            </a:r>
            <a:endParaRPr lang="pt-BR" sz="3600" b="1" dirty="0"/>
          </a:p>
        </p:txBody>
      </p:sp>
      <p:pic>
        <p:nvPicPr>
          <p:cNvPr id="2052" name="Picture 4" descr="O futuro da ONU e sua importância para o Brasil - resumo do debate">
            <a:extLst>
              <a:ext uri="{FF2B5EF4-FFF2-40B4-BE49-F238E27FC236}">
                <a16:creationId xmlns:a16="http://schemas.microsoft.com/office/drawing/2014/main" id="{B711D43D-094F-835A-185D-D8027C6C68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02" t="5899" r="11750" b="21092"/>
          <a:stretch/>
        </p:blipFill>
        <p:spPr bwMode="auto">
          <a:xfrm>
            <a:off x="272142" y="76200"/>
            <a:ext cx="6849715" cy="4158343"/>
          </a:xfrm>
          <a:prstGeom prst="rect">
            <a:avLst/>
          </a:prstGeom>
          <a:noFill/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7378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A63266-6BE5-3D16-F871-6A6AF79A40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CD4E10DC-88EA-18B0-DB66-E51BC2FF70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2" descr="http://i.ytimg.com/vi/IJRhCBZbuQk/hqdefault.jpg">
            <a:extLst>
              <a:ext uri="{FF2B5EF4-FFF2-40B4-BE49-F238E27FC236}">
                <a16:creationId xmlns:a16="http://schemas.microsoft.com/office/drawing/2014/main" id="{F02A8C88-B37D-7855-D6B7-F293666CF7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04" b="10799"/>
          <a:stretch>
            <a:fillRect/>
          </a:stretch>
        </p:blipFill>
        <p:spPr bwMode="auto">
          <a:xfrm>
            <a:off x="699369" y="3006962"/>
            <a:ext cx="2090692" cy="1246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tângulo 8">
            <a:extLst>
              <a:ext uri="{FF2B5EF4-FFF2-40B4-BE49-F238E27FC236}">
                <a16:creationId xmlns:a16="http://schemas.microsoft.com/office/drawing/2014/main" id="{4F58658D-DD13-8685-E466-6E50DBF3AF73}"/>
              </a:ext>
            </a:extLst>
          </p:cNvPr>
          <p:cNvSpPr/>
          <p:nvPr/>
        </p:nvSpPr>
        <p:spPr>
          <a:xfrm>
            <a:off x="3021761" y="2965717"/>
            <a:ext cx="431074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pt-BR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Art. 5º O poder público </a:t>
            </a:r>
            <a:r>
              <a:rPr lang="pt-BR" b="1" i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tem o </a:t>
            </a:r>
            <a:r>
              <a:rPr lang="pt-BR" b="1" i="1" u="sng" dirty="0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DEVER</a:t>
            </a:r>
            <a:r>
              <a:rPr lang="pt-BR" b="1" i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de fornecer a </a:t>
            </a:r>
            <a:r>
              <a:rPr lang="pt-BR" b="1" i="1" u="sng" cap="all" dirty="0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todo</a:t>
            </a:r>
            <a:r>
              <a:rPr lang="pt-BR" b="1" i="1" u="sng" cap="all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agente de segurança pública</a:t>
            </a:r>
            <a:r>
              <a:rPr lang="pt-BR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instrumentos de menor potencial ofensivo para o </a:t>
            </a:r>
            <a:r>
              <a:rPr lang="pt-BR" b="1" i="1" dirty="0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USO </a:t>
            </a:r>
            <a:r>
              <a:rPr lang="pt-BR" b="1" i="1" u="sng" dirty="0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RACIONAL</a:t>
            </a:r>
            <a:r>
              <a:rPr lang="pt-BR" b="1" i="1" dirty="0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DA FORÇA</a:t>
            </a:r>
            <a:r>
              <a:rPr lang="pt-BR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pic>
        <p:nvPicPr>
          <p:cNvPr id="11" name="Imagem 10" descr="Ventilador em fundo preto&#10;&#10;Descrição gerada automaticamente com confiança média">
            <a:extLst>
              <a:ext uri="{FF2B5EF4-FFF2-40B4-BE49-F238E27FC236}">
                <a16:creationId xmlns:a16="http://schemas.microsoft.com/office/drawing/2014/main" id="{65C90791-A5B0-6AE8-87F5-C5DC9D95499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02731" y="840057"/>
            <a:ext cx="1683968" cy="1429098"/>
          </a:xfrm>
          <a:prstGeom prst="rect">
            <a:avLst/>
          </a:prstGeom>
        </p:spPr>
      </p:pic>
      <p:pic>
        <p:nvPicPr>
          <p:cNvPr id="12" name="Espaço Reservado para Conteúdo 4" descr="Gráficos">
            <a:extLst>
              <a:ext uri="{FF2B5EF4-FFF2-40B4-BE49-F238E27FC236}">
                <a16:creationId xmlns:a16="http://schemas.microsoft.com/office/drawing/2014/main" id="{FA33108C-7B26-807D-CBA3-B1C60E3C262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687336" y="5079319"/>
            <a:ext cx="2090692" cy="1397682"/>
          </a:xfrm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D6DC963A-3F7C-759B-E3A2-DC69220BE17F}"/>
              </a:ext>
            </a:extLst>
          </p:cNvPr>
          <p:cNvSpPr txBox="1"/>
          <p:nvPr/>
        </p:nvSpPr>
        <p:spPr>
          <a:xfrm>
            <a:off x="2981959" y="5533244"/>
            <a:ext cx="5323841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pt-BR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“Implementar programas voltados a garantir aos profissionais de segurança pública equipamentos de proteção individual específicos para os riscos inerentes às atividades, bem como </a:t>
            </a:r>
            <a:r>
              <a:rPr lang="pt-BR" sz="14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ao menos dois instrumentos de menor potencial ofensivo</a:t>
            </a:r>
            <a:r>
              <a:rPr lang="pt-BR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além da arma de fogo”.</a:t>
            </a:r>
            <a:endParaRPr lang="pt-BR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endParaRPr lang="pt-BR" sz="1200" dirty="0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F700BF9F-67DC-3C07-84E7-C7E45010FAE8}"/>
              </a:ext>
            </a:extLst>
          </p:cNvPr>
          <p:cNvSpPr txBox="1"/>
          <p:nvPr/>
        </p:nvSpPr>
        <p:spPr>
          <a:xfrm>
            <a:off x="2981959" y="5015429"/>
            <a:ext cx="5900784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pt-BR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PLANO E POLÍTICA NACIONAL DE SEGURANÇA PÚBLICA 2018-2028</a:t>
            </a:r>
          </a:p>
          <a:p>
            <a:pPr algn="just"/>
            <a:r>
              <a:rPr lang="pt-BR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Alínea “f”, Objetivo 13 do Item 7.3</a:t>
            </a:r>
          </a:p>
          <a:p>
            <a:pPr algn="just"/>
            <a:endParaRPr lang="pt-BR" sz="1100" dirty="0"/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0FFAB42B-8B0D-A629-6A80-DD56680DD7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715" y="5841515"/>
            <a:ext cx="940944" cy="531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CaixaDeTexto 18">
            <a:extLst>
              <a:ext uri="{FF2B5EF4-FFF2-40B4-BE49-F238E27FC236}">
                <a16:creationId xmlns:a16="http://schemas.microsoft.com/office/drawing/2014/main" id="{501D7945-526E-0E3D-A193-81892411910D}"/>
              </a:ext>
            </a:extLst>
          </p:cNvPr>
          <p:cNvSpPr txBox="1"/>
          <p:nvPr/>
        </p:nvSpPr>
        <p:spPr>
          <a:xfrm>
            <a:off x="930078" y="2393092"/>
            <a:ext cx="15183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000" dirty="0">
                <a:solidFill>
                  <a:srgbClr val="FF9900"/>
                </a:solidFill>
                <a:latin typeface="Eras Bold ITC" panose="020B09070305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2014</a:t>
            </a: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6456DEDB-73B7-E527-D818-41C94A382DB3}"/>
              </a:ext>
            </a:extLst>
          </p:cNvPr>
          <p:cNvSpPr txBox="1"/>
          <p:nvPr/>
        </p:nvSpPr>
        <p:spPr>
          <a:xfrm>
            <a:off x="985533" y="4469556"/>
            <a:ext cx="15183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000" dirty="0">
                <a:solidFill>
                  <a:srgbClr val="FF9900"/>
                </a:solidFill>
                <a:latin typeface="Eras Bold ITC" panose="020B09070305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2018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F57A811B-F77B-4D53-21D8-71429BB6B0B5}"/>
              </a:ext>
            </a:extLst>
          </p:cNvPr>
          <p:cNvSpPr txBox="1"/>
          <p:nvPr/>
        </p:nvSpPr>
        <p:spPr>
          <a:xfrm>
            <a:off x="973500" y="234815"/>
            <a:ext cx="15183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000" dirty="0">
                <a:solidFill>
                  <a:srgbClr val="FF9900"/>
                </a:solidFill>
                <a:latin typeface="Eras Bold ITC" panose="020B09070305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2014</a:t>
            </a:r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112A248D-C536-45D3-C756-0136DA39D1DA}"/>
              </a:ext>
            </a:extLst>
          </p:cNvPr>
          <p:cNvSpPr/>
          <p:nvPr/>
        </p:nvSpPr>
        <p:spPr>
          <a:xfrm>
            <a:off x="3031188" y="871164"/>
            <a:ext cx="431074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pt-BR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US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/HRC/26/36 de 01/04/2014</a:t>
            </a:r>
          </a:p>
          <a:p>
            <a:r>
              <a:rPr lang="en-US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Relat</a:t>
            </a:r>
            <a:r>
              <a:rPr lang="pt-BR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ório</a:t>
            </a:r>
            <a:r>
              <a:rPr lang="pt-BR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da </a:t>
            </a:r>
            <a:r>
              <a:rPr lang="pt-BR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Assembléia</a:t>
            </a:r>
            <a:r>
              <a:rPr lang="pt-BR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Geral da ONU requerendo dos países signatários a emissão de Leis para o Uso Racional da Força.</a:t>
            </a:r>
          </a:p>
        </p:txBody>
      </p:sp>
      <p:sp>
        <p:nvSpPr>
          <p:cNvPr id="2" name="Seta: Curva para a Esquerda 1">
            <a:extLst>
              <a:ext uri="{FF2B5EF4-FFF2-40B4-BE49-F238E27FC236}">
                <a16:creationId xmlns:a16="http://schemas.microsoft.com/office/drawing/2014/main" id="{E8EA2FC8-F79E-6C7B-F465-9E50BEA73F16}"/>
              </a:ext>
            </a:extLst>
          </p:cNvPr>
          <p:cNvSpPr/>
          <p:nvPr/>
        </p:nvSpPr>
        <p:spPr>
          <a:xfrm>
            <a:off x="7564204" y="1471328"/>
            <a:ext cx="1371600" cy="2383972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0037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4" grpId="0"/>
      <p:bldP spid="19" grpId="0"/>
      <p:bldP spid="20" grpId="0"/>
      <p:bldP spid="21" grpId="0"/>
      <p:bldP spid="23" grpId="0"/>
      <p:bldP spid="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8D5479-CE89-C249-CE3E-8ACDA88252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A48B4757-CD9B-7E4C-E743-4E2FD3FF43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747" y="145588"/>
            <a:ext cx="12192000" cy="6858000"/>
          </a:xfrm>
          <a:prstGeom prst="rect">
            <a:avLst/>
          </a:prstGeom>
        </p:spPr>
      </p:pic>
      <p:pic>
        <p:nvPicPr>
          <p:cNvPr id="10" name="Imagem 9" descr="Uma imagem contendo pessoa, ao ar livre, mulher, segurando&#10;&#10;Descrição gerada automaticamente">
            <a:extLst>
              <a:ext uri="{FF2B5EF4-FFF2-40B4-BE49-F238E27FC236}">
                <a16:creationId xmlns:a16="http://schemas.microsoft.com/office/drawing/2014/main" id="{C20FAF1A-EA14-BEC2-4BC5-4786425740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8257" y="2546372"/>
            <a:ext cx="2876942" cy="4137459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pic>
        <p:nvPicPr>
          <p:cNvPr id="2" name="Picture 10" descr="A chart of different colors&#10;&#10;Description automatically generated with medium confidence">
            <a:extLst>
              <a:ext uri="{FF2B5EF4-FFF2-40B4-BE49-F238E27FC236}">
                <a16:creationId xmlns:a16="http://schemas.microsoft.com/office/drawing/2014/main" id="{457AF498-511F-DECF-B1A7-E939EF51EAE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7747" y="283029"/>
            <a:ext cx="7072597" cy="3320143"/>
          </a:xfrm>
          <a:prstGeom prst="rect">
            <a:avLst/>
          </a:prstGeom>
        </p:spPr>
      </p:pic>
      <p:sp>
        <p:nvSpPr>
          <p:cNvPr id="6" name="Seta: para a Esquerda e para Cima 5">
            <a:extLst>
              <a:ext uri="{FF2B5EF4-FFF2-40B4-BE49-F238E27FC236}">
                <a16:creationId xmlns:a16="http://schemas.microsoft.com/office/drawing/2014/main" id="{E442D32F-92B6-96F8-D4F5-0E7F3FDCB982}"/>
              </a:ext>
            </a:extLst>
          </p:cNvPr>
          <p:cNvSpPr/>
          <p:nvPr/>
        </p:nvSpPr>
        <p:spPr>
          <a:xfrm flipH="1">
            <a:off x="3222170" y="3733800"/>
            <a:ext cx="3178628" cy="1883230"/>
          </a:xfrm>
          <a:prstGeom prst="left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DAC96C2F-150C-9EC9-9C2B-D202381054A0}"/>
              </a:ext>
            </a:extLst>
          </p:cNvPr>
          <p:cNvSpPr txBox="1"/>
          <p:nvPr/>
        </p:nvSpPr>
        <p:spPr>
          <a:xfrm>
            <a:off x="7417546" y="1898514"/>
            <a:ext cx="15183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000" dirty="0">
                <a:solidFill>
                  <a:srgbClr val="FF9900"/>
                </a:solidFill>
                <a:latin typeface="Eras Bold ITC" panose="020B09070305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2020</a:t>
            </a:r>
          </a:p>
        </p:txBody>
      </p: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DF2EECBB-E473-F0E3-FD4F-C234653708DD}"/>
              </a:ext>
            </a:extLst>
          </p:cNvPr>
          <p:cNvGrpSpPr/>
          <p:nvPr/>
        </p:nvGrpSpPr>
        <p:grpSpPr>
          <a:xfrm>
            <a:off x="1324103" y="3798669"/>
            <a:ext cx="1594026" cy="2335402"/>
            <a:chOff x="1313217" y="3907529"/>
            <a:chExt cx="1594026" cy="2335402"/>
          </a:xfrm>
        </p:grpSpPr>
        <p:pic>
          <p:nvPicPr>
            <p:cNvPr id="13" name="Imagem 12">
              <a:extLst>
                <a:ext uri="{FF2B5EF4-FFF2-40B4-BE49-F238E27FC236}">
                  <a16:creationId xmlns:a16="http://schemas.microsoft.com/office/drawing/2014/main" id="{DE3ABAB5-79B3-109F-294B-E290497C9FC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353155" y="3907529"/>
              <a:ext cx="1531556" cy="1415143"/>
            </a:xfrm>
            <a:prstGeom prst="rect">
              <a:avLst/>
            </a:prstGeom>
          </p:spPr>
        </p:pic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520F1291-F38D-AE57-02FD-7F2F9021CFE4}"/>
                </a:ext>
              </a:extLst>
            </p:cNvPr>
            <p:cNvSpPr txBox="1"/>
            <p:nvPr/>
          </p:nvSpPr>
          <p:spPr>
            <a:xfrm>
              <a:off x="1353155" y="5153343"/>
              <a:ext cx="151836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4000" dirty="0">
                  <a:solidFill>
                    <a:srgbClr val="FF9900"/>
                  </a:solidFill>
                  <a:latin typeface="Eras Bold ITC" panose="020B0907030504020204" pitchFamily="34" charset="0"/>
                  <a:ea typeface="ADLaM Display" panose="02010000000000000000" pitchFamily="2" charset="0"/>
                  <a:cs typeface="ADLaM Display" panose="02010000000000000000" pitchFamily="2" charset="0"/>
                </a:rPr>
                <a:t>2018</a:t>
              </a:r>
            </a:p>
          </p:txBody>
        </p: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3FCE3776-EF8E-1AF7-15D7-354C9320F741}"/>
                </a:ext>
              </a:extLst>
            </p:cNvPr>
            <p:cNvSpPr txBox="1"/>
            <p:nvPr/>
          </p:nvSpPr>
          <p:spPr>
            <a:xfrm>
              <a:off x="1313217" y="5719711"/>
              <a:ext cx="159402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latin typeface="Arial Rounded MT Bold" panose="020F0704030504030204" pitchFamily="34" charset="0"/>
                </a:rPr>
                <a:t>ATUALIZAÇÃO</a:t>
              </a:r>
              <a:br>
                <a:rPr lang="pt-BR" sz="1400" dirty="0">
                  <a:latin typeface="Arial Rounded MT Bold" panose="020F0704030504030204" pitchFamily="34" charset="0"/>
                </a:rPr>
              </a:br>
              <a:r>
                <a:rPr lang="pt-BR" sz="1400" dirty="0">
                  <a:latin typeface="Arial Rounded MT Bold" panose="020F0704030504030204" pitchFamily="34" charset="0"/>
                </a:rPr>
                <a:t>US DHS </a:t>
              </a:r>
              <a:r>
                <a:rPr lang="en-US" sz="1400" dirty="0">
                  <a:latin typeface="Arial Rounded MT Bold" panose="020F0704030504030204" pitchFamily="34" charset="0"/>
                </a:rPr>
                <a:t>/ FLETC</a:t>
              </a:r>
              <a:endParaRPr lang="pt-BR" sz="1400" dirty="0">
                <a:latin typeface="Arial Rounded MT Bold" panose="020F07040305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86549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B88EDA-DC31-B1B1-D3E9-927C15A73C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02173332-6AE6-146D-FAF5-2A3DCA343E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Retângulo 8">
            <a:extLst>
              <a:ext uri="{FF2B5EF4-FFF2-40B4-BE49-F238E27FC236}">
                <a16:creationId xmlns:a16="http://schemas.microsoft.com/office/drawing/2014/main" id="{D59E2B79-A40C-0418-E7BE-550A7E6B1FA3}"/>
              </a:ext>
            </a:extLst>
          </p:cNvPr>
          <p:cNvSpPr/>
          <p:nvPr/>
        </p:nvSpPr>
        <p:spPr>
          <a:xfrm>
            <a:off x="3021761" y="679717"/>
            <a:ext cx="4310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20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Diretrizes sobre armas menos letais </a:t>
            </a:r>
            <a:br>
              <a:rPr lang="pt-BR" sz="20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pt-BR" sz="20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 Aplicação da Lei</a:t>
            </a:r>
          </a:p>
        </p:txBody>
      </p:sp>
      <p:pic>
        <p:nvPicPr>
          <p:cNvPr id="10" name="Imagem 9" descr="Uma imagem contendo pessoa, ao ar livre, mulher, segurando&#10;&#10;Descrição gerada automaticamente">
            <a:extLst>
              <a:ext uri="{FF2B5EF4-FFF2-40B4-BE49-F238E27FC236}">
                <a16:creationId xmlns:a16="http://schemas.microsoft.com/office/drawing/2014/main" id="{D5B51AB6-84D5-8314-1979-78A04286F7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701" y="777691"/>
            <a:ext cx="2169118" cy="3119505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sp>
        <p:nvSpPr>
          <p:cNvPr id="19" name="CaixaDeTexto 18">
            <a:extLst>
              <a:ext uri="{FF2B5EF4-FFF2-40B4-BE49-F238E27FC236}">
                <a16:creationId xmlns:a16="http://schemas.microsoft.com/office/drawing/2014/main" id="{2FF6D782-FBA6-4FA7-3E4C-7DCCD591B529}"/>
              </a:ext>
            </a:extLst>
          </p:cNvPr>
          <p:cNvSpPr txBox="1"/>
          <p:nvPr/>
        </p:nvSpPr>
        <p:spPr>
          <a:xfrm>
            <a:off x="930078" y="161522"/>
            <a:ext cx="15183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000" dirty="0">
                <a:solidFill>
                  <a:srgbClr val="FF9900"/>
                </a:solidFill>
                <a:latin typeface="Eras Bold ITC" panose="020B09070305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2020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14EA2C11-99FF-6F18-EFE0-65F4D40D89AF}"/>
              </a:ext>
            </a:extLst>
          </p:cNvPr>
          <p:cNvSpPr txBox="1"/>
          <p:nvPr/>
        </p:nvSpPr>
        <p:spPr>
          <a:xfrm>
            <a:off x="3155055" y="4261509"/>
            <a:ext cx="15183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000" dirty="0">
                <a:solidFill>
                  <a:srgbClr val="FF9900"/>
                </a:solidFill>
                <a:latin typeface="Eras Bold ITC" panose="020B09070305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2024</a:t>
            </a:r>
          </a:p>
        </p:txBody>
      </p:sp>
      <p:pic>
        <p:nvPicPr>
          <p:cNvPr id="4" name="Imagem 10" descr="Código QR&#10;&#10;Descrição gerada automaticamente">
            <a:extLst>
              <a:ext uri="{FF2B5EF4-FFF2-40B4-BE49-F238E27FC236}">
                <a16:creationId xmlns:a16="http://schemas.microsoft.com/office/drawing/2014/main" id="{D19183C2-396C-BF5C-EC39-C3BF5D4D766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21809" y="1470247"/>
            <a:ext cx="2107400" cy="2426949"/>
          </a:xfrm>
          <a:prstGeom prst="rect">
            <a:avLst/>
          </a:prstGeom>
        </p:spPr>
      </p:pic>
      <p:pic>
        <p:nvPicPr>
          <p:cNvPr id="7" name="Picture 9">
            <a:extLst>
              <a:ext uri="{FF2B5EF4-FFF2-40B4-BE49-F238E27FC236}">
                <a16:creationId xmlns:a16="http://schemas.microsoft.com/office/drawing/2014/main" id="{B27FA935-B8A4-0CE7-1974-A40D5D4E22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8427" y="2325284"/>
            <a:ext cx="1219735" cy="1571912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9F653E71-0051-AABA-284C-AD8711B184AD}"/>
              </a:ext>
            </a:extLst>
          </p:cNvPr>
          <p:cNvGrpSpPr/>
          <p:nvPr/>
        </p:nvGrpSpPr>
        <p:grpSpPr>
          <a:xfrm>
            <a:off x="1104902" y="4511623"/>
            <a:ext cx="5258213" cy="2326373"/>
            <a:chOff x="1104902" y="4511623"/>
            <a:chExt cx="5258213" cy="2326373"/>
          </a:xfrm>
        </p:grpSpPr>
        <p:pic>
          <p:nvPicPr>
            <p:cNvPr id="16" name="Picture 2" descr="Decreto presidencial promove revogação de 23 outros Decretos — Planalto">
              <a:extLst>
                <a:ext uri="{FF2B5EF4-FFF2-40B4-BE49-F238E27FC236}">
                  <a16:creationId xmlns:a16="http://schemas.microsoft.com/office/drawing/2014/main" id="{FEF7BEB8-2AF9-C6FE-D81B-8D964D46B3F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02471" y="4696464"/>
              <a:ext cx="3569221" cy="2141532"/>
            </a:xfrm>
            <a:prstGeom prst="rect">
              <a:avLst/>
            </a:prstGeom>
            <a:noFill/>
            <a:effectLst>
              <a:softEdge rad="6350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Imagem 16" descr="Logotipo&#10;&#10;Descrição gerada automaticamente com confiança média">
              <a:extLst>
                <a:ext uri="{FF2B5EF4-FFF2-40B4-BE49-F238E27FC236}">
                  <a16:creationId xmlns:a16="http://schemas.microsoft.com/office/drawing/2014/main" id="{267FBBAE-4274-3017-86F6-02060A6EB3A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19257" r="21881"/>
            <a:stretch/>
          </p:blipFill>
          <p:spPr>
            <a:xfrm>
              <a:off x="1104902" y="4511623"/>
              <a:ext cx="2240965" cy="2141531"/>
            </a:xfrm>
            <a:prstGeom prst="rect">
              <a:avLst/>
            </a:prstGeom>
          </p:spPr>
        </p:pic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C40CD61D-D241-DB48-4C72-7816EE33A097}"/>
                </a:ext>
              </a:extLst>
            </p:cNvPr>
            <p:cNvSpPr txBox="1"/>
            <p:nvPr/>
          </p:nvSpPr>
          <p:spPr>
            <a:xfrm>
              <a:off x="3102542" y="6041595"/>
              <a:ext cx="326057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3200" b="1" dirty="0">
                  <a:solidFill>
                    <a:schemeClr val="accent3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Decreto nº 12.341</a:t>
              </a:r>
            </a:p>
          </p:txBody>
        </p:sp>
      </p:grpSp>
      <p:sp>
        <p:nvSpPr>
          <p:cNvPr id="22" name="Seta: Curva para a Esquerda 21">
            <a:extLst>
              <a:ext uri="{FF2B5EF4-FFF2-40B4-BE49-F238E27FC236}">
                <a16:creationId xmlns:a16="http://schemas.microsoft.com/office/drawing/2014/main" id="{E566CFB6-EE08-6E90-C0AC-BB7332595524}"/>
              </a:ext>
            </a:extLst>
          </p:cNvPr>
          <p:cNvSpPr/>
          <p:nvPr/>
        </p:nvSpPr>
        <p:spPr>
          <a:xfrm>
            <a:off x="6596743" y="2325284"/>
            <a:ext cx="2590800" cy="4213998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982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9" grpId="0"/>
      <p:bldP spid="21" grpId="0"/>
      <p:bldP spid="2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120528-BA8D-7A74-AFF9-8D9F3573BB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Imagem digital fictícia de personagem de desenho animado&#10;&#10;Descrição gerada automaticamente com confiança baixa">
            <a:extLst>
              <a:ext uri="{FF2B5EF4-FFF2-40B4-BE49-F238E27FC236}">
                <a16:creationId xmlns:a16="http://schemas.microsoft.com/office/drawing/2014/main" id="{4B8F1BFF-FF00-5492-BBE0-37E8C83856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A3CDADFD-C5FD-9CA5-C5BC-65B7F793B538}"/>
              </a:ext>
            </a:extLst>
          </p:cNvPr>
          <p:cNvSpPr txBox="1"/>
          <p:nvPr/>
        </p:nvSpPr>
        <p:spPr>
          <a:xfrm>
            <a:off x="185057" y="4484914"/>
            <a:ext cx="50818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3600" b="1" dirty="0"/>
              <a:t>IMPACTOS  NA  GESTÃO</a:t>
            </a:r>
          </a:p>
        </p:txBody>
      </p:sp>
      <p:pic>
        <p:nvPicPr>
          <p:cNvPr id="5122" name="Picture 2" descr="Escola Virtual Gov">
            <a:extLst>
              <a:ext uri="{FF2B5EF4-FFF2-40B4-BE49-F238E27FC236}">
                <a16:creationId xmlns:a16="http://schemas.microsoft.com/office/drawing/2014/main" id="{60453084-7B59-139A-1765-B8D83BFDD6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21" y="248330"/>
            <a:ext cx="5847932" cy="3801156"/>
          </a:xfrm>
          <a:prstGeom prst="rect">
            <a:avLst/>
          </a:prstGeom>
          <a:noFill/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8367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CF854E-F366-BF5A-5765-CD769368AC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7C721F02-0B65-B181-A6D9-07F80020E5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9832D8AB-1691-56D9-C18E-AE1A9739DEC0}"/>
              </a:ext>
            </a:extLst>
          </p:cNvPr>
          <p:cNvSpPr txBox="1"/>
          <p:nvPr/>
        </p:nvSpPr>
        <p:spPr>
          <a:xfrm>
            <a:off x="708096" y="2105658"/>
            <a:ext cx="913259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00050" indent="-400050">
              <a:buFont typeface="+mj-lt"/>
              <a:buAutoNum type="romanUcPeriod"/>
            </a:pPr>
            <a:r>
              <a:rPr lang="pt-BR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AQUISIÇÃO DE 2 (DOIS) EQUIPAMENTOS NÃO LETAIS EM</a:t>
            </a:r>
            <a:br>
              <a:rPr lang="pt-BR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pt-BR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CARGA PESSOAL (INCAPACITAÇÃO E DISPERSÃO) </a:t>
            </a:r>
          </a:p>
          <a:p>
            <a:pPr algn="just"/>
            <a:r>
              <a:rPr lang="pt-BR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pt-BR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(cf. Art. 6º Inc. III)</a:t>
            </a:r>
          </a:p>
          <a:p>
            <a:pPr algn="just"/>
            <a:endParaRPr lang="pt-BR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pt-BR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II. 	PROGRAMA DE TREINAMENTO ATUALIZADO</a:t>
            </a:r>
          </a:p>
          <a:p>
            <a:pPr algn="just"/>
            <a:r>
              <a:rPr lang="pt-BR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pt-BR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(cf. Art. 4º e Art. 6º Inc. VII)</a:t>
            </a:r>
          </a:p>
          <a:p>
            <a:pPr algn="just"/>
            <a:endParaRPr lang="pt-BR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pt-BR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III. 	ESTABELECIMENTO DE </a:t>
            </a:r>
            <a:r>
              <a:rPr lang="pt-BR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NOVOS POP</a:t>
            </a:r>
            <a:r>
              <a:rPr lang="pt-BR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algn="just"/>
            <a:r>
              <a:rPr lang="pt-BR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(cf. Art. 6º Inc. I e X)</a:t>
            </a:r>
          </a:p>
          <a:p>
            <a:pPr algn="just"/>
            <a:endParaRPr lang="pt-BR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pt-BR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IV. 	GESTÃO E CONTROLE DE DADOS ESTATÍSTICOS </a:t>
            </a:r>
          </a:p>
          <a:p>
            <a:pPr algn="just"/>
            <a:r>
              <a:rPr lang="pt-BR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(cf. Art. 6º Inc. V e </a:t>
            </a:r>
            <a:r>
              <a:rPr lang="pt-BR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Arts</a:t>
            </a:r>
            <a:r>
              <a:rPr lang="pt-BR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7º e 8º)</a:t>
            </a:r>
          </a:p>
          <a:p>
            <a:pPr algn="just"/>
            <a:endParaRPr lang="pt-BR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pt-BR" b="1" u="sng" dirty="0">
                <a:solidFill>
                  <a:srgbClr val="1A3260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PUNIÇÃO POR NÃO CUMPRIMENTO:</a:t>
            </a:r>
            <a:br>
              <a:rPr lang="pt-BR" b="1" dirty="0">
                <a:solidFill>
                  <a:srgbClr val="1A3260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pt-BR" sz="2400" b="1" dirty="0">
                <a:solidFill>
                  <a:srgbClr val="1A32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BLOQUEIO DO REPASSE DO FNSP</a:t>
            </a:r>
            <a:r>
              <a:rPr lang="pt-BR" b="1" dirty="0">
                <a:solidFill>
                  <a:srgbClr val="1A32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6" name="Picture 2" descr="Decreto presidencial promove revogação de 23 outros Decretos — Planalto">
            <a:extLst>
              <a:ext uri="{FF2B5EF4-FFF2-40B4-BE49-F238E27FC236}">
                <a16:creationId xmlns:a16="http://schemas.microsoft.com/office/drawing/2014/main" id="{C47E5AAE-1C14-B514-1D4E-D5E35F9049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291" y="76202"/>
            <a:ext cx="3113607" cy="1927471"/>
          </a:xfrm>
          <a:prstGeom prst="rect">
            <a:avLst/>
          </a:prstGeom>
          <a:noFill/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m 6" descr="Logotipo&#10;&#10;Descrição gerada automaticamente com confiança média">
            <a:extLst>
              <a:ext uri="{FF2B5EF4-FFF2-40B4-BE49-F238E27FC236}">
                <a16:creationId xmlns:a16="http://schemas.microsoft.com/office/drawing/2014/main" id="{2D02A7A1-A0DE-9A4C-7FA3-833383796AF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257" r="21881"/>
          <a:stretch/>
        </p:blipFill>
        <p:spPr>
          <a:xfrm>
            <a:off x="359228" y="76202"/>
            <a:ext cx="1781105" cy="1756109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7B1E64B5-0710-2833-E575-7A57B77ABAE5}"/>
              </a:ext>
            </a:extLst>
          </p:cNvPr>
          <p:cNvSpPr txBox="1"/>
          <p:nvPr/>
        </p:nvSpPr>
        <p:spPr>
          <a:xfrm>
            <a:off x="2140333" y="1008999"/>
            <a:ext cx="47661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0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Decreto nº 12.341</a:t>
            </a:r>
            <a:r>
              <a:rPr lang="en-US" sz="40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/24</a:t>
            </a:r>
            <a:endParaRPr lang="pt-BR" sz="4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4725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2DAD40-1FB7-10C5-D7C2-2EDD15B1F6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DE4CCDBA-E07E-85F7-D9BE-EDDEADAE3B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460"/>
          <a:stretch>
            <a:fillRect/>
          </a:stretch>
        </p:blipFill>
        <p:spPr>
          <a:xfrm>
            <a:off x="979562" y="600719"/>
            <a:ext cx="10856265" cy="5071729"/>
          </a:xfrm>
          <a:prstGeom prst="rect">
            <a:avLst/>
          </a:prstGeom>
        </p:spPr>
      </p:pic>
      <p:grpSp>
        <p:nvGrpSpPr>
          <p:cNvPr id="5" name="Agrupar 4">
            <a:extLst>
              <a:ext uri="{FF2B5EF4-FFF2-40B4-BE49-F238E27FC236}">
                <a16:creationId xmlns:a16="http://schemas.microsoft.com/office/drawing/2014/main" id="{B88FBDBE-2A02-EA50-573C-320330D49C32}"/>
              </a:ext>
            </a:extLst>
          </p:cNvPr>
          <p:cNvGrpSpPr/>
          <p:nvPr/>
        </p:nvGrpSpPr>
        <p:grpSpPr>
          <a:xfrm>
            <a:off x="7517968" y="5529945"/>
            <a:ext cx="4494263" cy="1046391"/>
            <a:chOff x="7234939" y="5453743"/>
            <a:chExt cx="4494263" cy="1046391"/>
          </a:xfrm>
        </p:grpSpPr>
        <p:sp>
          <p:nvSpPr>
            <p:cNvPr id="19" name="Snip Diagonal Corner Rectangle 18">
              <a:extLst>
                <a:ext uri="{FF2B5EF4-FFF2-40B4-BE49-F238E27FC236}">
                  <a16:creationId xmlns:a16="http://schemas.microsoft.com/office/drawing/2014/main" id="{2A284E7E-3D7D-12E0-1DC6-FD1BE096E423}"/>
                </a:ext>
              </a:extLst>
            </p:cNvPr>
            <p:cNvSpPr/>
            <p:nvPr/>
          </p:nvSpPr>
          <p:spPr>
            <a:xfrm>
              <a:off x="7260771" y="5453743"/>
              <a:ext cx="3602838" cy="914400"/>
            </a:xfrm>
            <a:prstGeom prst="snip2DiagRect">
              <a:avLst/>
            </a:prstGeom>
            <a:solidFill>
              <a:schemeClr val="tx2">
                <a:alpha val="99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 dirty="0"/>
            </a:p>
          </p:txBody>
        </p:sp>
        <p:pic>
          <p:nvPicPr>
            <p:cNvPr id="21" name="Picture 20" descr="A green and yellow flag&#10;&#10;Description automatically generated">
              <a:extLst>
                <a:ext uri="{FF2B5EF4-FFF2-40B4-BE49-F238E27FC236}">
                  <a16:creationId xmlns:a16="http://schemas.microsoft.com/office/drawing/2014/main" id="{E31819BF-025A-42A1-EE49-0E6B9A47D25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0491863" y="5474155"/>
              <a:ext cx="1237339" cy="1025979"/>
            </a:xfrm>
            <a:prstGeom prst="rect">
              <a:avLst/>
            </a:prstGeom>
          </p:spPr>
        </p:pic>
        <p:sp>
          <p:nvSpPr>
            <p:cNvPr id="20" name="CaixaDeTexto 2">
              <a:extLst>
                <a:ext uri="{FF2B5EF4-FFF2-40B4-BE49-F238E27FC236}">
                  <a16:creationId xmlns:a16="http://schemas.microsoft.com/office/drawing/2014/main" id="{111F39FB-B491-1720-7EDE-4B702F0D4158}"/>
                </a:ext>
              </a:extLst>
            </p:cNvPr>
            <p:cNvSpPr txBox="1"/>
            <p:nvPr/>
          </p:nvSpPr>
          <p:spPr>
            <a:xfrm>
              <a:off x="7234939" y="5544876"/>
              <a:ext cx="3602838" cy="7791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2800"/>
                </a:lnSpc>
              </a:pPr>
              <a:r>
                <a:rPr lang="pt-BR" sz="2000" b="1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PORTARIA MJSP</a:t>
              </a:r>
              <a:br>
                <a:rPr lang="pt-BR" sz="2000" b="1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</a:br>
              <a:r>
                <a:rPr lang="pt-BR" sz="2000" b="1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855/25</a:t>
              </a:r>
              <a:endParaRPr lang="pt-BR" sz="1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BB30888A-5262-9C17-37E8-1EE0E8070730}"/>
              </a:ext>
            </a:extLst>
          </p:cNvPr>
          <p:cNvGrpSpPr/>
          <p:nvPr/>
        </p:nvGrpSpPr>
        <p:grpSpPr>
          <a:xfrm>
            <a:off x="-61839" y="733337"/>
            <a:ext cx="1931735" cy="2993941"/>
            <a:chOff x="-20742" y="949091"/>
            <a:chExt cx="1931735" cy="2993941"/>
          </a:xfrm>
        </p:grpSpPr>
        <p:pic>
          <p:nvPicPr>
            <p:cNvPr id="2" name="Picture 10" descr="A green and yellow logo&#10;&#10;Description automatically generated">
              <a:extLst>
                <a:ext uri="{FF2B5EF4-FFF2-40B4-BE49-F238E27FC236}">
                  <a16:creationId xmlns:a16="http://schemas.microsoft.com/office/drawing/2014/main" id="{AEA114A5-29EF-1578-7271-6C46C206B52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60457" y="2330134"/>
              <a:ext cx="1573074" cy="1612898"/>
            </a:xfrm>
            <a:prstGeom prst="rect">
              <a:avLst/>
            </a:prstGeom>
          </p:spPr>
        </p:pic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5F1C3C9F-0A50-9F1A-50E2-42F658E748B8}"/>
                </a:ext>
              </a:extLst>
            </p:cNvPr>
            <p:cNvSpPr/>
            <p:nvPr/>
          </p:nvSpPr>
          <p:spPr>
            <a:xfrm>
              <a:off x="0" y="2486346"/>
              <a:ext cx="1910993" cy="13275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3" name="Picture 6" descr="A blue text on a black background&#10;&#10;Description automatically generated">
              <a:extLst>
                <a:ext uri="{FF2B5EF4-FFF2-40B4-BE49-F238E27FC236}">
                  <a16:creationId xmlns:a16="http://schemas.microsoft.com/office/drawing/2014/main" id="{13D36228-638A-20C1-3CB1-4B1BE23E7AB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screen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colorTemperature colorTemp="47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91557" y="1028708"/>
              <a:ext cx="1510873" cy="1590392"/>
            </a:xfrm>
            <a:prstGeom prst="rect">
              <a:avLst/>
            </a:prstGeom>
          </p:spPr>
        </p:pic>
        <p:sp>
          <p:nvSpPr>
            <p:cNvPr id="7" name="Retângulo 6">
              <a:extLst>
                <a:ext uri="{FF2B5EF4-FFF2-40B4-BE49-F238E27FC236}">
                  <a16:creationId xmlns:a16="http://schemas.microsoft.com/office/drawing/2014/main" id="{7C0D9A90-840E-F7FC-A880-EF10B7EC3F17}"/>
                </a:ext>
              </a:extLst>
            </p:cNvPr>
            <p:cNvSpPr/>
            <p:nvPr/>
          </p:nvSpPr>
          <p:spPr>
            <a:xfrm>
              <a:off x="1428107" y="2638746"/>
              <a:ext cx="305423" cy="61816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8" name="Retângulo 7">
              <a:extLst>
                <a:ext uri="{FF2B5EF4-FFF2-40B4-BE49-F238E27FC236}">
                  <a16:creationId xmlns:a16="http://schemas.microsoft.com/office/drawing/2014/main" id="{D4B0E616-3D8C-EFF7-296C-6722C6A34982}"/>
                </a:ext>
              </a:extLst>
            </p:cNvPr>
            <p:cNvSpPr/>
            <p:nvPr/>
          </p:nvSpPr>
          <p:spPr>
            <a:xfrm>
              <a:off x="175576" y="2738008"/>
              <a:ext cx="305423" cy="61816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9" name="Retângulo 8">
              <a:extLst>
                <a:ext uri="{FF2B5EF4-FFF2-40B4-BE49-F238E27FC236}">
                  <a16:creationId xmlns:a16="http://schemas.microsoft.com/office/drawing/2014/main" id="{73D987C7-ADFB-8CA1-8A5B-FBF133F1F1C8}"/>
                </a:ext>
              </a:extLst>
            </p:cNvPr>
            <p:cNvSpPr/>
            <p:nvPr/>
          </p:nvSpPr>
          <p:spPr>
            <a:xfrm>
              <a:off x="343491" y="2552723"/>
              <a:ext cx="337216" cy="2655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Retângulo 9">
              <a:extLst>
                <a:ext uri="{FF2B5EF4-FFF2-40B4-BE49-F238E27FC236}">
                  <a16:creationId xmlns:a16="http://schemas.microsoft.com/office/drawing/2014/main" id="{433147CF-804B-B826-5914-A6113DC13E6E}"/>
                </a:ext>
              </a:extLst>
            </p:cNvPr>
            <p:cNvSpPr/>
            <p:nvPr/>
          </p:nvSpPr>
          <p:spPr>
            <a:xfrm>
              <a:off x="1212157" y="2496160"/>
              <a:ext cx="337216" cy="2655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1" name="Retângulo 10">
              <a:extLst>
                <a:ext uri="{FF2B5EF4-FFF2-40B4-BE49-F238E27FC236}">
                  <a16:creationId xmlns:a16="http://schemas.microsoft.com/office/drawing/2014/main" id="{947D11D3-B821-FB92-9587-8EB8261CD73E}"/>
                </a:ext>
              </a:extLst>
            </p:cNvPr>
            <p:cNvSpPr/>
            <p:nvPr/>
          </p:nvSpPr>
          <p:spPr>
            <a:xfrm>
              <a:off x="1364557" y="2648560"/>
              <a:ext cx="337216" cy="2655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89B6058D-F885-51A0-E42A-1D13356C48F9}"/>
                </a:ext>
              </a:extLst>
            </p:cNvPr>
            <p:cNvSpPr/>
            <p:nvPr/>
          </p:nvSpPr>
          <p:spPr>
            <a:xfrm>
              <a:off x="-20742" y="949091"/>
              <a:ext cx="1910993" cy="42228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3" name="Retângulo 12">
              <a:extLst>
                <a:ext uri="{FF2B5EF4-FFF2-40B4-BE49-F238E27FC236}">
                  <a16:creationId xmlns:a16="http://schemas.microsoft.com/office/drawing/2014/main" id="{6CBE77BC-D465-F5FE-CE33-629B0BDE2759}"/>
                </a:ext>
              </a:extLst>
            </p:cNvPr>
            <p:cNvSpPr/>
            <p:nvPr/>
          </p:nvSpPr>
          <p:spPr>
            <a:xfrm>
              <a:off x="1407365" y="1330532"/>
              <a:ext cx="305423" cy="61816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4" name="Retângulo 13">
              <a:extLst>
                <a:ext uri="{FF2B5EF4-FFF2-40B4-BE49-F238E27FC236}">
                  <a16:creationId xmlns:a16="http://schemas.microsoft.com/office/drawing/2014/main" id="{0B23012C-1525-6B29-2589-2145CE107117}"/>
                </a:ext>
              </a:extLst>
            </p:cNvPr>
            <p:cNvSpPr/>
            <p:nvPr/>
          </p:nvSpPr>
          <p:spPr>
            <a:xfrm>
              <a:off x="154834" y="1429794"/>
              <a:ext cx="305423" cy="61816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5" name="Retângulo 14">
              <a:extLst>
                <a:ext uri="{FF2B5EF4-FFF2-40B4-BE49-F238E27FC236}">
                  <a16:creationId xmlns:a16="http://schemas.microsoft.com/office/drawing/2014/main" id="{D47621B3-31A6-FE85-7DBA-9C7596ABBAB5}"/>
                </a:ext>
              </a:extLst>
            </p:cNvPr>
            <p:cNvSpPr/>
            <p:nvPr/>
          </p:nvSpPr>
          <p:spPr>
            <a:xfrm>
              <a:off x="322749" y="1244509"/>
              <a:ext cx="337216" cy="2655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6" name="Retângulo 15">
              <a:extLst>
                <a:ext uri="{FF2B5EF4-FFF2-40B4-BE49-F238E27FC236}">
                  <a16:creationId xmlns:a16="http://schemas.microsoft.com/office/drawing/2014/main" id="{2825582F-3059-F5AC-53C0-CDD33A5A256F}"/>
                </a:ext>
              </a:extLst>
            </p:cNvPr>
            <p:cNvSpPr/>
            <p:nvPr/>
          </p:nvSpPr>
          <p:spPr>
            <a:xfrm>
              <a:off x="1191415" y="1187946"/>
              <a:ext cx="337216" cy="2655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7" name="Retângulo 16">
              <a:extLst>
                <a:ext uri="{FF2B5EF4-FFF2-40B4-BE49-F238E27FC236}">
                  <a16:creationId xmlns:a16="http://schemas.microsoft.com/office/drawing/2014/main" id="{03E32133-3549-3D9F-8087-2EAC71CF3835}"/>
                </a:ext>
              </a:extLst>
            </p:cNvPr>
            <p:cNvSpPr/>
            <p:nvPr/>
          </p:nvSpPr>
          <p:spPr>
            <a:xfrm>
              <a:off x="1343815" y="1340346"/>
              <a:ext cx="337216" cy="2655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8" name="Retângulo 17">
              <a:extLst>
                <a:ext uri="{FF2B5EF4-FFF2-40B4-BE49-F238E27FC236}">
                  <a16:creationId xmlns:a16="http://schemas.microsoft.com/office/drawing/2014/main" id="{9A89B944-F742-54DE-54EC-DD98EDC1B7B5}"/>
                </a:ext>
              </a:extLst>
            </p:cNvPr>
            <p:cNvSpPr/>
            <p:nvPr/>
          </p:nvSpPr>
          <p:spPr>
            <a:xfrm>
              <a:off x="241041" y="1340346"/>
              <a:ext cx="337216" cy="2655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sp>
        <p:nvSpPr>
          <p:cNvPr id="23" name="Retângulo 22">
            <a:extLst>
              <a:ext uri="{FF2B5EF4-FFF2-40B4-BE49-F238E27FC236}">
                <a16:creationId xmlns:a16="http://schemas.microsoft.com/office/drawing/2014/main" id="{0FBFC963-FDD4-75FB-5CAC-940C3AF2AF4F}"/>
              </a:ext>
            </a:extLst>
          </p:cNvPr>
          <p:cNvSpPr/>
          <p:nvPr/>
        </p:nvSpPr>
        <p:spPr>
          <a:xfrm>
            <a:off x="5979560" y="1028755"/>
            <a:ext cx="2178121" cy="42228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87983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7AAD72-186A-A37A-7344-0B47B7CBAB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Imagem digital fictícia de personagem de desenho animado&#10;&#10;Descrição gerada automaticamente com confiança baixa">
            <a:extLst>
              <a:ext uri="{FF2B5EF4-FFF2-40B4-BE49-F238E27FC236}">
                <a16:creationId xmlns:a16="http://schemas.microsoft.com/office/drawing/2014/main" id="{47C46215-B659-2D77-0AED-3208073366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DDABC8BD-6C13-6AA2-3F70-DD5DE023C29D}"/>
              </a:ext>
            </a:extLst>
          </p:cNvPr>
          <p:cNvSpPr txBox="1"/>
          <p:nvPr/>
        </p:nvSpPr>
        <p:spPr>
          <a:xfrm>
            <a:off x="185057" y="4484914"/>
            <a:ext cx="50170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3600" b="1" dirty="0"/>
              <a:t>DESAFIOS  A  SUPERAR</a:t>
            </a:r>
          </a:p>
        </p:txBody>
      </p:sp>
      <p:pic>
        <p:nvPicPr>
          <p:cNvPr id="6148" name="Picture 4" descr="Overcoming Organizational Change Challenges - Transcend Leadership">
            <a:extLst>
              <a:ext uri="{FF2B5EF4-FFF2-40B4-BE49-F238E27FC236}">
                <a16:creationId xmlns:a16="http://schemas.microsoft.com/office/drawing/2014/main" id="{4B4842AF-70D1-7212-7FF2-3FC3C5D24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832" y="0"/>
            <a:ext cx="6059940" cy="4039960"/>
          </a:xfrm>
          <a:prstGeom prst="rect">
            <a:avLst/>
          </a:prstGeom>
          <a:noFill/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2439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5822DF-70DA-ECB0-D9F9-7BD40D5E29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33C2885A-E6B7-E3B5-2887-47C8608907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EE2EC80D-54BD-FCF1-CBEE-25196A82FFF2}"/>
              </a:ext>
            </a:extLst>
          </p:cNvPr>
          <p:cNvSpPr txBox="1"/>
          <p:nvPr/>
        </p:nvSpPr>
        <p:spPr>
          <a:xfrm>
            <a:off x="610125" y="1408972"/>
            <a:ext cx="9459161" cy="5001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pt-BR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MODERNIZAR AS AÇÕES SE ANCORANDO </a:t>
            </a:r>
            <a:br>
              <a:rPr lang="pt-BR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pt-BR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 CULTURA DA RACIONALIDADE TÉCNICA.</a:t>
            </a: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ü"/>
            </a:pPr>
            <a:endParaRPr lang="pt-BR" sz="2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pt-BR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EVITAR QUE O DECRETO GERE LENIÊNIA </a:t>
            </a:r>
            <a:br>
              <a:rPr lang="pt-BR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pt-BR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US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/OU</a:t>
            </a:r>
            <a:r>
              <a:rPr lang="pt-BR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OMISSÃO DAS FORÇAS DE SEGURANÇA.</a:t>
            </a: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ü"/>
            </a:pPr>
            <a:endParaRPr lang="pt-BR" sz="28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pt-BR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ASSEGURAR O FLUXO NORMAL DOS RECURSOS </a:t>
            </a:r>
            <a:br>
              <a:rPr lang="pt-BR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pt-BR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 FNSP AOS ESTADOS E DISTRITO FEDERAL.</a:t>
            </a: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ü"/>
            </a:pPr>
            <a:endParaRPr lang="pt-BR" sz="28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pt-BR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PRESERVAR OS INVESTIMENTOS NAS </a:t>
            </a:r>
            <a:br>
              <a:rPr lang="pt-BR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pt-BR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OUTRAS ÁREAS DA SEGURANÇA PÚBLICA</a:t>
            </a:r>
            <a:r>
              <a:rPr lang="pt-BR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400050" indent="-400050">
              <a:buFont typeface="+mj-lt"/>
              <a:buAutoNum type="romanUcPeriod"/>
            </a:pPr>
            <a:endParaRPr lang="pt-BR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D5931F70-1AB1-BA31-3EF8-C3260EE74C12}"/>
              </a:ext>
            </a:extLst>
          </p:cNvPr>
          <p:cNvSpPr txBox="1"/>
          <p:nvPr/>
        </p:nvSpPr>
        <p:spPr>
          <a:xfrm>
            <a:off x="610125" y="255966"/>
            <a:ext cx="8011886" cy="897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pt-BR" sz="4000" b="1" dirty="0">
                <a:solidFill>
                  <a:srgbClr val="FF9900"/>
                </a:solidFill>
                <a:latin typeface="Arial Rounded MT Bold" panose="020F0704030504030204" pitchFamily="34" charset="0"/>
              </a:rPr>
              <a:t>DESAFIOS PARA 2025:</a:t>
            </a:r>
          </a:p>
        </p:txBody>
      </p:sp>
    </p:spTree>
    <p:extLst>
      <p:ext uri="{BB962C8B-B14F-4D97-AF65-F5344CB8AC3E}">
        <p14:creationId xmlns:p14="http://schemas.microsoft.com/office/powerpoint/2010/main" val="11532331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5D7E2D-5B23-2F63-A770-0D2E28C5B7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Imagem digital fictícia de personagem de desenho animado&#10;&#10;Descrição gerada automaticamente com confiança baixa">
            <a:extLst>
              <a:ext uri="{FF2B5EF4-FFF2-40B4-BE49-F238E27FC236}">
                <a16:creationId xmlns:a16="http://schemas.microsoft.com/office/drawing/2014/main" id="{AE46EE2D-28C3-B8C1-D093-17415A2F19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964985EC-B0B2-359B-ACEE-4B4A248B5401}"/>
              </a:ext>
            </a:extLst>
          </p:cNvPr>
          <p:cNvSpPr txBox="1"/>
          <p:nvPr/>
        </p:nvSpPr>
        <p:spPr>
          <a:xfrm>
            <a:off x="658782" y="4493979"/>
            <a:ext cx="53665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 SOLUÇÃO   COMPLETA</a:t>
            </a:r>
          </a:p>
        </p:txBody>
      </p:sp>
      <p:pic>
        <p:nvPicPr>
          <p:cNvPr id="6146" name="Picture 2" descr="How to Develop the Right Solution to Any Problem – The Curious Programmer">
            <a:extLst>
              <a:ext uri="{FF2B5EF4-FFF2-40B4-BE49-F238E27FC236}">
                <a16:creationId xmlns:a16="http://schemas.microsoft.com/office/drawing/2014/main" id="{42426C83-32B2-F9CF-E41C-011DB7954E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003" y="108150"/>
            <a:ext cx="4435912" cy="2950846"/>
          </a:xfrm>
          <a:prstGeom prst="rect">
            <a:avLst/>
          </a:prstGeom>
          <a:noFill/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 descr="Texto&#10;&#10;Descrição gerada automaticamente">
            <a:extLst>
              <a:ext uri="{FF2B5EF4-FFF2-40B4-BE49-F238E27FC236}">
                <a16:creationId xmlns:a16="http://schemas.microsoft.com/office/drawing/2014/main" id="{42985399-A8E3-61F1-0159-098973A2F7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861" y="2692057"/>
            <a:ext cx="6378067" cy="142096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7" name="Agrupar 6">
            <a:extLst>
              <a:ext uri="{FF2B5EF4-FFF2-40B4-BE49-F238E27FC236}">
                <a16:creationId xmlns:a16="http://schemas.microsoft.com/office/drawing/2014/main" id="{03EC42F4-17C6-3E87-4958-9F702A7503E8}"/>
              </a:ext>
            </a:extLst>
          </p:cNvPr>
          <p:cNvGrpSpPr/>
          <p:nvPr/>
        </p:nvGrpSpPr>
        <p:grpSpPr>
          <a:xfrm>
            <a:off x="6718013" y="931535"/>
            <a:ext cx="2475750" cy="5456880"/>
            <a:chOff x="7527565" y="668402"/>
            <a:chExt cx="1481796" cy="3266074"/>
          </a:xfrm>
        </p:grpSpPr>
        <p:pic>
          <p:nvPicPr>
            <p:cNvPr id="8" name="Imagem 7" descr="Garrafa com rótulo azul&#10;&#10;Descrição gerada automaticamente com confiança média">
              <a:extLst>
                <a:ext uri="{FF2B5EF4-FFF2-40B4-BE49-F238E27FC236}">
                  <a16:creationId xmlns:a16="http://schemas.microsoft.com/office/drawing/2014/main" id="{CBCB0FFF-7EC4-07EC-82AC-BF868CB1E01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197530" y="812048"/>
              <a:ext cx="811831" cy="3122428"/>
            </a:xfrm>
            <a:prstGeom prst="rect">
              <a:avLst/>
            </a:prstGeom>
          </p:spPr>
        </p:pic>
        <p:pic>
          <p:nvPicPr>
            <p:cNvPr id="9" name="Imagem 8" descr="Garrafa com rótulo azul&#10;&#10;Descrição gerada automaticamente com confiança média">
              <a:extLst>
                <a:ext uri="{FF2B5EF4-FFF2-40B4-BE49-F238E27FC236}">
                  <a16:creationId xmlns:a16="http://schemas.microsoft.com/office/drawing/2014/main" id="{EB6A75D4-58E4-ECC6-96DF-0AC5ADF48E2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7527565" y="668402"/>
              <a:ext cx="826024" cy="3170684"/>
            </a:xfrm>
            <a:prstGeom prst="rect">
              <a:avLst/>
            </a:prstGeom>
          </p:spPr>
        </p:pic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AB452D3A-2ACD-10B4-CBF2-B9529302A029}"/>
              </a:ext>
            </a:extLst>
          </p:cNvPr>
          <p:cNvSpPr txBox="1"/>
          <p:nvPr/>
        </p:nvSpPr>
        <p:spPr>
          <a:xfrm>
            <a:off x="251683" y="5213537"/>
            <a:ext cx="61155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Cumprimento da Lei Federal nº 13.06/14 e do Decreto nº 12.341/24</a:t>
            </a:r>
          </a:p>
        </p:txBody>
      </p:sp>
    </p:spTree>
    <p:extLst>
      <p:ext uri="{BB962C8B-B14F-4D97-AF65-F5344CB8AC3E}">
        <p14:creationId xmlns:p14="http://schemas.microsoft.com/office/powerpoint/2010/main" val="2328467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D76485-F94F-A41D-4A9D-3E9284343A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white background with a white text&#10;&#10;Description automatically generated with medium confidence">
            <a:extLst>
              <a:ext uri="{FF2B5EF4-FFF2-40B4-BE49-F238E27FC236}">
                <a16:creationId xmlns:a16="http://schemas.microsoft.com/office/drawing/2014/main" id="{01C355CA-1EF8-F965-A749-229E179DBA4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3" y="0"/>
            <a:ext cx="12188953" cy="6858000"/>
          </a:xfrm>
          <a:prstGeom prst="rect">
            <a:avLst/>
          </a:prstGeom>
        </p:spPr>
      </p:pic>
      <p:pic>
        <p:nvPicPr>
          <p:cNvPr id="11" name="Picture 10" descr="A chart of different colors&#10;&#10;Description automatically generated with medium confidence">
            <a:extLst>
              <a:ext uri="{FF2B5EF4-FFF2-40B4-BE49-F238E27FC236}">
                <a16:creationId xmlns:a16="http://schemas.microsoft.com/office/drawing/2014/main" id="{7C13CCB0-A77D-5586-B797-B315395C703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6764" y="588194"/>
            <a:ext cx="11620435" cy="5455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742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6D1DB4-892F-7A9A-16D5-3789A36841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Uma imagem contendo Interface gráfica do usuário&#10;&#10;Descrição gerada automaticamente">
            <a:extLst>
              <a:ext uri="{FF2B5EF4-FFF2-40B4-BE49-F238E27FC236}">
                <a16:creationId xmlns:a16="http://schemas.microsoft.com/office/drawing/2014/main" id="{DB2B3C61-DA03-F268-5940-3C1275D99D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tângulo: Cantos Diagonais Recortados 9">
            <a:extLst>
              <a:ext uri="{FF2B5EF4-FFF2-40B4-BE49-F238E27FC236}">
                <a16:creationId xmlns:a16="http://schemas.microsoft.com/office/drawing/2014/main" id="{7279EDBA-23A8-9521-740A-9062857D81EF}"/>
              </a:ext>
            </a:extLst>
          </p:cNvPr>
          <p:cNvSpPr/>
          <p:nvPr/>
        </p:nvSpPr>
        <p:spPr>
          <a:xfrm>
            <a:off x="96946" y="87082"/>
            <a:ext cx="5399951" cy="4430487"/>
          </a:xfrm>
          <a:prstGeom prst="snip2Diag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D384FD30-C3F7-E0CB-CBB1-CAD4E8CCC0BE}"/>
              </a:ext>
            </a:extLst>
          </p:cNvPr>
          <p:cNvSpPr/>
          <p:nvPr/>
        </p:nvSpPr>
        <p:spPr>
          <a:xfrm>
            <a:off x="220138" y="436385"/>
            <a:ext cx="5153565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anose="05000000000000000000" pitchFamily="2" charset="2"/>
              <a:buChar char="§"/>
            </a:pPr>
            <a:r>
              <a:rPr lang="pt-BR" sz="3200" b="1" i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Rótulos </a:t>
            </a:r>
            <a:r>
              <a:rPr lang="pt-BR" sz="3200" b="1" i="1" spc="50" dirty="0">
                <a:ln w="9525" cmpd="sng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personalizados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pt-BR" sz="3200" b="1" i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LinkTree</a:t>
            </a:r>
            <a:r>
              <a:rPr lang="pt-BR" sz="3200" b="1" i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QR </a:t>
            </a:r>
            <a:r>
              <a:rPr lang="pt-BR" sz="3200" b="1" i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code</a:t>
            </a:r>
            <a:endParaRPr lang="pt-BR" sz="3200" b="1" i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chemeClr val="bg1"/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pt-BR" sz="3200" b="1" i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Números de Série</a:t>
            </a:r>
            <a:br>
              <a:rPr lang="pt-BR" sz="3200" b="1" i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pt-BR" sz="3200" b="1" i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gravados a laser</a:t>
            </a:r>
          </a:p>
          <a:p>
            <a:endParaRPr lang="pt-BR" sz="3200" b="1" i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chemeClr val="bg1"/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pt-BR" sz="3200" b="1" u="sng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UTILIZADO COM SUCESSO</a:t>
            </a:r>
            <a:br>
              <a:rPr lang="pt-BR" sz="32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pt-BR" sz="32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 </a:t>
            </a:r>
            <a:r>
              <a:rPr lang="pt-BR" sz="28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BRASIL e em +29 países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645B8EDE-D9E7-FCB0-BA84-CB0A0F417B5E}"/>
              </a:ext>
            </a:extLst>
          </p:cNvPr>
          <p:cNvGrpSpPr/>
          <p:nvPr/>
        </p:nvGrpSpPr>
        <p:grpSpPr>
          <a:xfrm>
            <a:off x="4995812" y="854938"/>
            <a:ext cx="4848849" cy="5688736"/>
            <a:chOff x="5075987" y="2116476"/>
            <a:chExt cx="4397401" cy="5351871"/>
          </a:xfrm>
        </p:grpSpPr>
        <p:pic>
          <p:nvPicPr>
            <p:cNvPr id="5" name="Imagem 4" descr="Mão segurando embalagem de plástico&#10;&#10;Descrição gerada automaticamente">
              <a:extLst>
                <a:ext uri="{FF2B5EF4-FFF2-40B4-BE49-F238E27FC236}">
                  <a16:creationId xmlns:a16="http://schemas.microsoft.com/office/drawing/2014/main" id="{C92BA340-4F1D-E073-3558-DA1C2187755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256"/>
            <a:stretch/>
          </p:blipFill>
          <p:spPr>
            <a:xfrm>
              <a:off x="7037797" y="2116476"/>
              <a:ext cx="2435591" cy="5351871"/>
            </a:xfrm>
            <a:prstGeom prst="rect">
              <a:avLst/>
            </a:prstGeom>
            <a:effectLst>
              <a:softEdge rad="635000"/>
            </a:effectLst>
          </p:spPr>
        </p:pic>
        <p:pic>
          <p:nvPicPr>
            <p:cNvPr id="7" name="Imagem 6" descr="Garrafa de plástico em cima da mesa&#10;&#10;Descrição gerada automaticamente">
              <a:extLst>
                <a:ext uri="{FF2B5EF4-FFF2-40B4-BE49-F238E27FC236}">
                  <a16:creationId xmlns:a16="http://schemas.microsoft.com/office/drawing/2014/main" id="{6080974B-D25F-B70D-E46C-5900702C4A9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20000" contrast="20000"/>
                      </a14:imgEffect>
                    </a14:imgLayer>
                  </a14:imgProps>
                </a:ext>
              </a:extLst>
            </a:blip>
            <a:srcRect l="15744" t="15714" r="10074" b="8095"/>
            <a:stretch/>
          </p:blipFill>
          <p:spPr>
            <a:xfrm>
              <a:off x="5075987" y="2251898"/>
              <a:ext cx="3033577" cy="4637314"/>
            </a:xfrm>
            <a:prstGeom prst="rect">
              <a:avLst/>
            </a:prstGeom>
            <a:effectLst>
              <a:softEdge rad="317500"/>
            </a:effectLst>
          </p:spPr>
        </p:pic>
      </p:grpSp>
      <p:pic>
        <p:nvPicPr>
          <p:cNvPr id="8" name="PMCE_rotulo">
            <a:hlinkClick r:id="" action="ppaction://media"/>
            <a:extLst>
              <a:ext uri="{FF2B5EF4-FFF2-40B4-BE49-F238E27FC236}">
                <a16:creationId xmlns:a16="http://schemas.microsoft.com/office/drawing/2014/main" id="{169D9906-F78B-3FDC-D6AD-24B919EC2BB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321535" y="1144827"/>
            <a:ext cx="2608490" cy="4637315"/>
          </a:xfrm>
          <a:prstGeom prst="rect">
            <a:avLst/>
          </a:prstGeom>
        </p:spPr>
      </p:pic>
      <p:pic>
        <p:nvPicPr>
          <p:cNvPr id="11" name="Imagem 10" descr="Código QR&#10;&#10;O conteúdo gerado por IA pode estar incorreto.">
            <a:extLst>
              <a:ext uri="{FF2B5EF4-FFF2-40B4-BE49-F238E27FC236}">
                <a16:creationId xmlns:a16="http://schemas.microsoft.com/office/drawing/2014/main" id="{B4C38EAA-9D90-DA21-45FE-7924BFE2508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6920" y="4185703"/>
            <a:ext cx="2357971" cy="2357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5709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8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75BB36-B1D1-E0AA-FFD0-02F8DE3ED2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BCF01544-32E5-64ED-A59B-61031B42E1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6379FF93-A197-142A-CF46-185334912089}"/>
              </a:ext>
            </a:extLst>
          </p:cNvPr>
          <p:cNvSpPr txBox="1"/>
          <p:nvPr/>
        </p:nvSpPr>
        <p:spPr>
          <a:xfrm>
            <a:off x="451728" y="364868"/>
            <a:ext cx="675479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Programa</a:t>
            </a:r>
            <a:r>
              <a:rPr 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Treinamento</a:t>
            </a:r>
            <a:endParaRPr lang="pt-BR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B6D43DD0-FC0E-F543-1728-FD26A6A3C777}"/>
              </a:ext>
            </a:extLst>
          </p:cNvPr>
          <p:cNvSpPr txBox="1"/>
          <p:nvPr/>
        </p:nvSpPr>
        <p:spPr>
          <a:xfrm>
            <a:off x="6470674" y="4605853"/>
            <a:ext cx="547867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4000" b="1" dirty="0" err="1">
                <a:solidFill>
                  <a:srgbClr val="002060"/>
                </a:solidFill>
              </a:rPr>
              <a:t>EaD</a:t>
            </a:r>
            <a:endParaRPr lang="pt-BR" sz="4000" b="1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pt-BR" sz="4000" b="1" dirty="0">
                <a:solidFill>
                  <a:srgbClr val="002060"/>
                </a:solidFill>
              </a:rPr>
              <a:t>Presencial</a:t>
            </a:r>
          </a:p>
        </p:txBody>
      </p:sp>
      <p:pic>
        <p:nvPicPr>
          <p:cNvPr id="8" name="Imagem 7" descr="Grupo de pessoas sentadas ao redor de uma mesa&#10;&#10;Descrição gerada automaticamente com confiança média">
            <a:extLst>
              <a:ext uri="{FF2B5EF4-FFF2-40B4-BE49-F238E27FC236}">
                <a16:creationId xmlns:a16="http://schemas.microsoft.com/office/drawing/2014/main" id="{094B7CC2-94CD-1A84-1031-1B8C848860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1986" y="1564492"/>
            <a:ext cx="6886445" cy="3094596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7" name="Imagem 6" descr="Logotipo, nome da empresa&#10;&#10;Descrição gerada automaticamente">
            <a:extLst>
              <a:ext uri="{FF2B5EF4-FFF2-40B4-BE49-F238E27FC236}">
                <a16:creationId xmlns:a16="http://schemas.microsoft.com/office/drawing/2014/main" id="{563EC763-3E05-2E7C-D2E2-0010622629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034" y="1499176"/>
            <a:ext cx="3936058" cy="4684414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D79FD33B-4328-1E87-FA27-B9D8B4263C23}"/>
              </a:ext>
            </a:extLst>
          </p:cNvPr>
          <p:cNvSpPr txBox="1"/>
          <p:nvPr/>
        </p:nvSpPr>
        <p:spPr>
          <a:xfrm>
            <a:off x="1752300" y="5966797"/>
            <a:ext cx="1779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www.ipd.tec.br</a:t>
            </a:r>
            <a:endParaRPr lang="pt-BR" b="1" dirty="0"/>
          </a:p>
        </p:txBody>
      </p:sp>
      <p:pic>
        <p:nvPicPr>
          <p:cNvPr id="2" name="Imagem 1" descr="Logotipo&#10;&#10;Descrição gerada automaticamente">
            <a:extLst>
              <a:ext uri="{FF2B5EF4-FFF2-40B4-BE49-F238E27FC236}">
                <a16:creationId xmlns:a16="http://schemas.microsoft.com/office/drawing/2014/main" id="{0E3419D0-E6B9-C281-AC08-180A6682722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32913"/>
          <a:stretch/>
        </p:blipFill>
        <p:spPr>
          <a:xfrm>
            <a:off x="5015700" y="4469977"/>
            <a:ext cx="1411254" cy="1459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65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7195A2-EDCD-E5A8-A71A-12581AF9C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BE4E86CF-C0B0-FC68-45FC-6CA57833D5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PD">
            <a:hlinkClick r:id="" action="ppaction://media"/>
            <a:extLst>
              <a:ext uri="{FF2B5EF4-FFF2-40B4-BE49-F238E27FC236}">
                <a16:creationId xmlns:a16="http://schemas.microsoft.com/office/drawing/2014/main" id="{8F2A5BCB-F041-5368-9436-A43041C7961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74019" y="0"/>
            <a:ext cx="3857625" cy="6858000"/>
          </a:xfrm>
          <a:prstGeom prst="rect">
            <a:avLst/>
          </a:prstGeom>
        </p:spPr>
      </p:pic>
      <p:pic>
        <p:nvPicPr>
          <p:cNvPr id="10" name="Imagem 9" descr="Logotipo&#10;&#10;Descrição gerada automaticamente">
            <a:extLst>
              <a:ext uri="{FF2B5EF4-FFF2-40B4-BE49-F238E27FC236}">
                <a16:creationId xmlns:a16="http://schemas.microsoft.com/office/drawing/2014/main" id="{0E58A42A-4E02-5BB4-B587-2DA730EAD7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798" y="881740"/>
            <a:ext cx="3231736" cy="4981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18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0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7195A2-EDCD-E5A8-A71A-12581AF9C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BE4E86CF-C0B0-FC68-45FC-6CA57833D5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m 9" descr="Logotipo&#10;&#10;Descrição gerada automaticamente">
            <a:extLst>
              <a:ext uri="{FF2B5EF4-FFF2-40B4-BE49-F238E27FC236}">
                <a16:creationId xmlns:a16="http://schemas.microsoft.com/office/drawing/2014/main" id="{0E58A42A-4E02-5BB4-B587-2DA730EAD7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798" y="881740"/>
            <a:ext cx="3231736" cy="4981246"/>
          </a:xfrm>
          <a:prstGeom prst="rect">
            <a:avLst/>
          </a:prstGeom>
        </p:spPr>
      </p:pic>
      <p:pic>
        <p:nvPicPr>
          <p:cNvPr id="3" name="CHFP 2025 PMPE">
            <a:hlinkClick r:id="" action="ppaction://media"/>
            <a:extLst>
              <a:ext uri="{FF2B5EF4-FFF2-40B4-BE49-F238E27FC236}">
                <a16:creationId xmlns:a16="http://schemas.microsoft.com/office/drawing/2014/main" id="{6CF70CE6-9899-1E82-4CAB-4CF3B31F0C7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43666" y="-22804"/>
            <a:ext cx="3894795" cy="6880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441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1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CADEF3-190D-B3C4-00F3-6C0D033A3D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64730D59-79C5-D573-1C4E-F9B154862D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BB32D832-414C-F35C-286D-2FA5B4BD1B97}"/>
              </a:ext>
            </a:extLst>
          </p:cNvPr>
          <p:cNvSpPr txBox="1"/>
          <p:nvPr/>
        </p:nvSpPr>
        <p:spPr>
          <a:xfrm>
            <a:off x="2886231" y="177847"/>
            <a:ext cx="480965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Minutas</a:t>
            </a:r>
            <a:r>
              <a:rPr 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dos POPs</a:t>
            </a:r>
            <a:endParaRPr lang="pt-BR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Imagem 10">
            <a:extLst>
              <a:ext uri="{FF2B5EF4-FFF2-40B4-BE49-F238E27FC236}">
                <a16:creationId xmlns:a16="http://schemas.microsoft.com/office/drawing/2014/main" id="{98872612-D442-45FA-5988-54F8408841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5353" y="1125135"/>
            <a:ext cx="3857604" cy="5475514"/>
          </a:xfrm>
          <a:prstGeom prst="rect">
            <a:avLst/>
          </a:prstGeom>
        </p:spPr>
      </p:pic>
      <p:pic>
        <p:nvPicPr>
          <p:cNvPr id="2" name="Imagem 1" descr="Logotipo&#10;&#10;Descrição gerada automaticamente">
            <a:extLst>
              <a:ext uri="{FF2B5EF4-FFF2-40B4-BE49-F238E27FC236}">
                <a16:creationId xmlns:a16="http://schemas.microsoft.com/office/drawing/2014/main" id="{1A6A9F08-CE52-592D-7FE5-4E90487136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798" y="881740"/>
            <a:ext cx="3231736" cy="4981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443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CB714A-94E9-4E8F-C18F-CE73D6E613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679EFC71-A31B-AAB3-DD6C-CCA1462B2E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BB31FE85-DD5C-E1C4-1B0E-3F769FA80D8E}"/>
              </a:ext>
            </a:extLst>
          </p:cNvPr>
          <p:cNvSpPr txBox="1"/>
          <p:nvPr/>
        </p:nvSpPr>
        <p:spPr>
          <a:xfrm>
            <a:off x="451728" y="364868"/>
            <a:ext cx="824943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Orientações</a:t>
            </a:r>
            <a:r>
              <a:rPr 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para BO </a:t>
            </a:r>
            <a:r>
              <a:rPr lang="en-US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Eletrônico</a:t>
            </a:r>
            <a:endParaRPr lang="pt-BR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Imagem 3" descr="Logotipo&#10;&#10;Descrição gerada automaticamente">
            <a:extLst>
              <a:ext uri="{FF2B5EF4-FFF2-40B4-BE49-F238E27FC236}">
                <a16:creationId xmlns:a16="http://schemas.microsoft.com/office/drawing/2014/main" id="{376B30A9-CD5E-63FA-FF80-C7525F4320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4003"/>
          <a:stretch/>
        </p:blipFill>
        <p:spPr>
          <a:xfrm>
            <a:off x="8960264" y="2579914"/>
            <a:ext cx="3231736" cy="3287486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C939DF0-3304-AF89-491A-7881D8A1128E}"/>
              </a:ext>
            </a:extLst>
          </p:cNvPr>
          <p:cNvSpPr txBox="1"/>
          <p:nvPr/>
        </p:nvSpPr>
        <p:spPr>
          <a:xfrm>
            <a:off x="549881" y="1387265"/>
            <a:ext cx="5363712" cy="30931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b="1" dirty="0"/>
              <a:t>(USRF 1) </a:t>
            </a:r>
            <a:br>
              <a:rPr lang="pt-BR" b="1" dirty="0"/>
            </a:br>
            <a:r>
              <a:rPr lang="pt-BR" sz="2800" b="1" u="sng" dirty="0"/>
              <a:t>ATITUDE MÁXIMA DO SUSPEITO</a:t>
            </a:r>
            <a:r>
              <a:rPr lang="pt-BR" sz="2000" b="1" dirty="0"/>
              <a:t> </a:t>
            </a:r>
          </a:p>
          <a:p>
            <a:r>
              <a:rPr lang="pt-BR" sz="2000" b="1" dirty="0"/>
              <a:t>(selecionar da lista)</a:t>
            </a:r>
          </a:p>
          <a:p>
            <a:endParaRPr lang="pt-BR" sz="800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Cooperativo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Resistente Passivo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Resistente Ativo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Agressivo Não Letal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Agressivo Letal</a:t>
            </a:r>
          </a:p>
        </p:txBody>
      </p:sp>
    </p:spTree>
    <p:extLst>
      <p:ext uri="{BB962C8B-B14F-4D97-AF65-F5344CB8AC3E}">
        <p14:creationId xmlns:p14="http://schemas.microsoft.com/office/powerpoint/2010/main" val="966982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435AC3-C6C5-CBA3-3929-AC878E156C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E3863227-7697-9E0B-F9EC-B8B0A926F3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13A9D8F5-976A-18B3-77D5-44555D9B8ED2}"/>
              </a:ext>
            </a:extLst>
          </p:cNvPr>
          <p:cNvSpPr txBox="1"/>
          <p:nvPr/>
        </p:nvSpPr>
        <p:spPr>
          <a:xfrm>
            <a:off x="451728" y="364868"/>
            <a:ext cx="67506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Campos do BO </a:t>
            </a:r>
            <a:r>
              <a:rPr lang="en-US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Eletrônico</a:t>
            </a:r>
            <a:endParaRPr lang="pt-BR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Imagem 3" descr="Logotipo&#10;&#10;Descrição gerada automaticamente">
            <a:extLst>
              <a:ext uri="{FF2B5EF4-FFF2-40B4-BE49-F238E27FC236}">
                <a16:creationId xmlns:a16="http://schemas.microsoft.com/office/drawing/2014/main" id="{5C4932FB-6CDC-5896-2200-F91266DE8F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4003"/>
          <a:stretch/>
        </p:blipFill>
        <p:spPr>
          <a:xfrm>
            <a:off x="8960264" y="2579914"/>
            <a:ext cx="3231736" cy="3287486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D4306213-823C-C6E3-37E4-2B2C9A6E8AE4}"/>
              </a:ext>
            </a:extLst>
          </p:cNvPr>
          <p:cNvSpPr txBox="1"/>
          <p:nvPr/>
        </p:nvSpPr>
        <p:spPr>
          <a:xfrm>
            <a:off x="549881" y="1387265"/>
            <a:ext cx="7787068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b="1" dirty="0"/>
              <a:t>(USRF 2) </a:t>
            </a:r>
            <a:br>
              <a:rPr lang="pt-BR" b="1" dirty="0"/>
            </a:br>
            <a:r>
              <a:rPr lang="pt-BR" sz="2800" b="1" u="sng" dirty="0"/>
              <a:t>SEQUÊNCIA DOS FATOS E CARACTERIZAÇÃO </a:t>
            </a:r>
          </a:p>
          <a:p>
            <a:r>
              <a:rPr lang="pt-BR" sz="2800" b="1" u="sng" dirty="0"/>
              <a:t>DA ATITUDE DO SUSPEITO</a:t>
            </a:r>
            <a:r>
              <a:rPr lang="pt-BR" sz="2000" b="1" dirty="0"/>
              <a:t> </a:t>
            </a:r>
          </a:p>
          <a:p>
            <a:r>
              <a:rPr lang="pt-BR" sz="2000" b="1" dirty="0"/>
              <a:t>(Inserir um relato dos fatos e circunstâncias que fundamentaram </a:t>
            </a:r>
          </a:p>
          <a:p>
            <a:r>
              <a:rPr lang="pt-BR" sz="2000" b="1" dirty="0"/>
              <a:t>a percepção do policial quanto à atitude do suspeito.)</a:t>
            </a:r>
          </a:p>
        </p:txBody>
      </p:sp>
      <p:sp>
        <p:nvSpPr>
          <p:cNvPr id="6" name="Retângulo: Cantos Diagonais Arredondados 5">
            <a:extLst>
              <a:ext uri="{FF2B5EF4-FFF2-40B4-BE49-F238E27FC236}">
                <a16:creationId xmlns:a16="http://schemas.microsoft.com/office/drawing/2014/main" id="{8CD85212-5328-EE15-DC7E-991B08587C42}"/>
              </a:ext>
            </a:extLst>
          </p:cNvPr>
          <p:cNvSpPr/>
          <p:nvPr/>
        </p:nvSpPr>
        <p:spPr>
          <a:xfrm>
            <a:off x="620486" y="3428997"/>
            <a:ext cx="7663543" cy="2329543"/>
          </a:xfrm>
          <a:prstGeom prst="round2DiagRect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2776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D4BEAB-CD2F-6437-20D4-3990283FC0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F28552E8-1AAB-6751-3AFE-AFA663E0A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7378A038-67C9-8398-3513-31E37A92D114}"/>
              </a:ext>
            </a:extLst>
          </p:cNvPr>
          <p:cNvSpPr txBox="1"/>
          <p:nvPr/>
        </p:nvSpPr>
        <p:spPr>
          <a:xfrm>
            <a:off x="451728" y="364868"/>
            <a:ext cx="67506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Campos do BO </a:t>
            </a:r>
            <a:r>
              <a:rPr lang="en-US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Eletrônico</a:t>
            </a:r>
            <a:endParaRPr lang="pt-BR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Imagem 3" descr="Logotipo&#10;&#10;Descrição gerada automaticamente">
            <a:extLst>
              <a:ext uri="{FF2B5EF4-FFF2-40B4-BE49-F238E27FC236}">
                <a16:creationId xmlns:a16="http://schemas.microsoft.com/office/drawing/2014/main" id="{54837F8E-A957-1876-01E5-0C3DF975BD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4003"/>
          <a:stretch/>
        </p:blipFill>
        <p:spPr>
          <a:xfrm>
            <a:off x="8960264" y="2579914"/>
            <a:ext cx="3231736" cy="3287486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2EB0C624-1B27-CD83-FEEE-29EF61704155}"/>
              </a:ext>
            </a:extLst>
          </p:cNvPr>
          <p:cNvSpPr txBox="1"/>
          <p:nvPr/>
        </p:nvSpPr>
        <p:spPr>
          <a:xfrm>
            <a:off x="549881" y="1387265"/>
            <a:ext cx="5630067" cy="30931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b="1" dirty="0"/>
              <a:t>(USRF 3) </a:t>
            </a:r>
            <a:br>
              <a:rPr lang="pt-BR" b="1" dirty="0"/>
            </a:br>
            <a:r>
              <a:rPr lang="pt-BR" sz="2800" b="1" u="sng" dirty="0"/>
              <a:t>AÇÕES DE RESPOSTA</a:t>
            </a:r>
            <a:r>
              <a:rPr lang="pt-BR" sz="2000" b="1" dirty="0"/>
              <a:t> </a:t>
            </a:r>
          </a:p>
          <a:p>
            <a:r>
              <a:rPr lang="pt-BR" sz="2000" b="1" dirty="0"/>
              <a:t>(pode marcar mais de uma opção)</a:t>
            </a:r>
          </a:p>
          <a:p>
            <a:endParaRPr lang="pt-BR" sz="800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Verbalização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Controle de Contato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Controle Físico</a:t>
            </a:r>
            <a:r>
              <a:rPr lang="en-US" sz="2400" b="1" dirty="0"/>
              <a:t> / </a:t>
            </a:r>
            <a:r>
              <a:rPr lang="en-US" sz="2400" b="1" dirty="0" err="1"/>
              <a:t>Algema</a:t>
            </a:r>
            <a:r>
              <a:rPr lang="pt-BR" sz="2400" b="1" dirty="0" err="1"/>
              <a:t>ção</a:t>
            </a:r>
            <a:endParaRPr lang="pt-BR" sz="2400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Emprego de Instrumentos Não Letais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Emprego de Força Letal</a:t>
            </a:r>
          </a:p>
        </p:txBody>
      </p:sp>
    </p:spTree>
    <p:extLst>
      <p:ext uri="{BB962C8B-B14F-4D97-AF65-F5344CB8AC3E}">
        <p14:creationId xmlns:p14="http://schemas.microsoft.com/office/powerpoint/2010/main" val="3107187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298132-1135-9226-8C1D-19DD2DA8BC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3A85EA21-291C-CF25-A570-9D53678A6E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66953E88-DC3A-8E9B-7058-2D9269B67708}"/>
              </a:ext>
            </a:extLst>
          </p:cNvPr>
          <p:cNvSpPr txBox="1"/>
          <p:nvPr/>
        </p:nvSpPr>
        <p:spPr>
          <a:xfrm>
            <a:off x="451728" y="364868"/>
            <a:ext cx="67506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Campos do BO </a:t>
            </a:r>
            <a:r>
              <a:rPr lang="en-US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Eletrônico</a:t>
            </a:r>
            <a:endParaRPr lang="pt-BR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Imagem 3" descr="Logotipo&#10;&#10;Descrição gerada automaticamente">
            <a:extLst>
              <a:ext uri="{FF2B5EF4-FFF2-40B4-BE49-F238E27FC236}">
                <a16:creationId xmlns:a16="http://schemas.microsoft.com/office/drawing/2014/main" id="{62C8F5A0-2141-F45B-A29D-DE69B287EF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4003"/>
          <a:stretch/>
        </p:blipFill>
        <p:spPr>
          <a:xfrm>
            <a:off x="8960264" y="2579914"/>
            <a:ext cx="3231736" cy="3287486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9BDF9DC8-4B37-F94F-A8C9-D64C2A45F910}"/>
              </a:ext>
            </a:extLst>
          </p:cNvPr>
          <p:cNvSpPr txBox="1"/>
          <p:nvPr/>
        </p:nvSpPr>
        <p:spPr>
          <a:xfrm>
            <a:off x="549881" y="1387265"/>
            <a:ext cx="5842625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b="1" dirty="0"/>
              <a:t>(USRF 4) </a:t>
            </a:r>
            <a:br>
              <a:rPr lang="pt-BR" b="1" dirty="0"/>
            </a:br>
            <a:r>
              <a:rPr lang="pt-BR" sz="2800" b="1" u="sng" dirty="0"/>
              <a:t>EQUIPAMENTOS UTILIZADOS</a:t>
            </a:r>
            <a:r>
              <a:rPr lang="pt-BR" sz="2000" b="1" dirty="0"/>
              <a:t> </a:t>
            </a:r>
          </a:p>
          <a:p>
            <a:r>
              <a:rPr lang="pt-BR" sz="2000" b="1" dirty="0"/>
              <a:t>(pode marcar mais de uma opção)</a:t>
            </a:r>
          </a:p>
          <a:p>
            <a:endParaRPr lang="pt-BR" sz="600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Algemas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Spray Incapacitante Não Letal </a:t>
            </a:r>
            <a:r>
              <a:rPr lang="pt-BR" sz="2400" b="1" dirty="0" err="1"/>
              <a:t>PSi</a:t>
            </a:r>
            <a:r>
              <a:rPr lang="pt-BR" sz="2400" b="1" dirty="0"/>
              <a:t> PRÓ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Spray Dispersante Não Letal </a:t>
            </a:r>
            <a:r>
              <a:rPr lang="pt-BR" sz="2400" b="1" dirty="0" err="1"/>
              <a:t>PSi</a:t>
            </a:r>
            <a:r>
              <a:rPr lang="pt-BR" sz="2400" b="1" dirty="0"/>
              <a:t> PRÓ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Spray de OC </a:t>
            </a:r>
            <a:r>
              <a:rPr lang="en-US" sz="2400" b="1" dirty="0"/>
              <a:t>/ </a:t>
            </a:r>
            <a:r>
              <a:rPr lang="en-US" sz="2400" b="1" dirty="0" err="1"/>
              <a:t>Capsaicina</a:t>
            </a:r>
            <a:endParaRPr lang="pt-BR" sz="2400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Spray de CS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Granada </a:t>
            </a:r>
            <a:r>
              <a:rPr lang="pt-BR" sz="2400" b="1" dirty="0" err="1"/>
              <a:t>Fumígena</a:t>
            </a:r>
            <a:endParaRPr lang="pt-BR" sz="2400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Granada de Luz e Som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Bala de Elastômero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Arma Elétrica (AINM)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Arma de Fogo Curta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Arma de Fogo Longa</a:t>
            </a:r>
          </a:p>
        </p:txBody>
      </p:sp>
    </p:spTree>
    <p:extLst>
      <p:ext uri="{BB962C8B-B14F-4D97-AF65-F5344CB8AC3E}">
        <p14:creationId xmlns:p14="http://schemas.microsoft.com/office/powerpoint/2010/main" val="2475912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0BD2E2-8D4F-E6BC-BA65-A1D2BEB010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24D25C65-9625-F6AE-3D93-F37369F5DF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30A725BB-1D15-2A3E-22E1-BA5AE52D4B6B}"/>
              </a:ext>
            </a:extLst>
          </p:cNvPr>
          <p:cNvSpPr txBox="1"/>
          <p:nvPr/>
        </p:nvSpPr>
        <p:spPr>
          <a:xfrm>
            <a:off x="451728" y="364868"/>
            <a:ext cx="67506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Campos do BO </a:t>
            </a:r>
            <a:r>
              <a:rPr lang="en-US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Eletrônico</a:t>
            </a:r>
            <a:endParaRPr lang="pt-BR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Imagem 3" descr="Logotipo&#10;&#10;Descrição gerada automaticamente">
            <a:extLst>
              <a:ext uri="{FF2B5EF4-FFF2-40B4-BE49-F238E27FC236}">
                <a16:creationId xmlns:a16="http://schemas.microsoft.com/office/drawing/2014/main" id="{2ACD59AC-212D-7B61-B69B-A59928DC9E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4003"/>
          <a:stretch/>
        </p:blipFill>
        <p:spPr>
          <a:xfrm>
            <a:off x="8960264" y="2579914"/>
            <a:ext cx="3231736" cy="3287486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A83FEFC-8458-FF11-67F1-84449DC13E52}"/>
              </a:ext>
            </a:extLst>
          </p:cNvPr>
          <p:cNvSpPr txBox="1"/>
          <p:nvPr/>
        </p:nvSpPr>
        <p:spPr>
          <a:xfrm>
            <a:off x="549881" y="1387265"/>
            <a:ext cx="3763659" cy="27084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b="1" dirty="0"/>
              <a:t>(USRF 5) </a:t>
            </a:r>
            <a:br>
              <a:rPr lang="pt-BR" b="1" dirty="0"/>
            </a:br>
            <a:r>
              <a:rPr lang="pt-BR" sz="2800" b="1" u="sng" dirty="0"/>
              <a:t>RESULTADO DA AÇÃO</a:t>
            </a:r>
            <a:r>
              <a:rPr lang="pt-BR" sz="2000" b="1" dirty="0"/>
              <a:t> </a:t>
            </a:r>
          </a:p>
          <a:p>
            <a:r>
              <a:rPr lang="pt-BR" sz="2000" b="1" dirty="0"/>
              <a:t>(selecionar da lista)</a:t>
            </a:r>
          </a:p>
          <a:p>
            <a:endParaRPr lang="pt-BR" sz="800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Morte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Lesão Grave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Lesão Leve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Sem Lesões</a:t>
            </a:r>
          </a:p>
        </p:txBody>
      </p:sp>
    </p:spTree>
    <p:extLst>
      <p:ext uri="{BB962C8B-B14F-4D97-AF65-F5344CB8AC3E}">
        <p14:creationId xmlns:p14="http://schemas.microsoft.com/office/powerpoint/2010/main" val="1740658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58F0A4-CBA6-67FE-734D-FAC4A992F3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E6BAB933-BFAF-4240-24D2-804FD4270D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0DDF2268-580D-8FF8-1D36-F4B72D9E3838}"/>
              </a:ext>
            </a:extLst>
          </p:cNvPr>
          <p:cNvSpPr txBox="1"/>
          <p:nvPr/>
        </p:nvSpPr>
        <p:spPr>
          <a:xfrm>
            <a:off x="451728" y="364868"/>
            <a:ext cx="67506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Campos do BO </a:t>
            </a:r>
            <a:r>
              <a:rPr lang="en-US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Eletrônico</a:t>
            </a:r>
            <a:endParaRPr lang="pt-BR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Imagem 3" descr="Logotipo&#10;&#10;Descrição gerada automaticamente">
            <a:extLst>
              <a:ext uri="{FF2B5EF4-FFF2-40B4-BE49-F238E27FC236}">
                <a16:creationId xmlns:a16="http://schemas.microsoft.com/office/drawing/2014/main" id="{522B1633-627A-ADE7-32ED-33A5AB28C1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4003"/>
          <a:stretch/>
        </p:blipFill>
        <p:spPr>
          <a:xfrm>
            <a:off x="8960264" y="2579914"/>
            <a:ext cx="3231736" cy="3287486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7059E67-6D70-9E5A-00E1-D716E27CFC7D}"/>
              </a:ext>
            </a:extLst>
          </p:cNvPr>
          <p:cNvSpPr txBox="1"/>
          <p:nvPr/>
        </p:nvSpPr>
        <p:spPr>
          <a:xfrm>
            <a:off x="549881" y="1387265"/>
            <a:ext cx="3395481" cy="23391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b="1" dirty="0"/>
              <a:t>(USRF 6) </a:t>
            </a:r>
            <a:br>
              <a:rPr lang="pt-BR" b="1" dirty="0"/>
            </a:br>
            <a:r>
              <a:rPr lang="pt-BR" sz="2800" b="1" u="sng" dirty="0"/>
              <a:t>SOCORRO MÉDICO</a:t>
            </a:r>
            <a:r>
              <a:rPr lang="pt-BR" sz="2000" b="1" dirty="0"/>
              <a:t> </a:t>
            </a:r>
          </a:p>
          <a:p>
            <a:r>
              <a:rPr lang="pt-BR" sz="2000" b="1" dirty="0"/>
              <a:t>(selecionar da lista)</a:t>
            </a:r>
          </a:p>
          <a:p>
            <a:endParaRPr lang="pt-BR" sz="800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Realizado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Não Realizado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Desnecessário</a:t>
            </a:r>
          </a:p>
        </p:txBody>
      </p:sp>
    </p:spTree>
    <p:extLst>
      <p:ext uri="{BB962C8B-B14F-4D97-AF65-F5344CB8AC3E}">
        <p14:creationId xmlns:p14="http://schemas.microsoft.com/office/powerpoint/2010/main" val="2879015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C613D7-2ED5-5380-044B-4E5D95DB0B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E4CB7124-E04A-1783-8718-AB650B57FA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31667857-EA3A-5172-8742-79BA42D795C9}"/>
              </a:ext>
            </a:extLst>
          </p:cNvPr>
          <p:cNvSpPr txBox="1"/>
          <p:nvPr/>
        </p:nvSpPr>
        <p:spPr>
          <a:xfrm>
            <a:off x="451728" y="364868"/>
            <a:ext cx="67506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Campos do BO </a:t>
            </a:r>
            <a:r>
              <a:rPr lang="en-US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Eletrônico</a:t>
            </a:r>
            <a:endParaRPr lang="pt-BR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Imagem 3" descr="Logotipo&#10;&#10;Descrição gerada automaticamente">
            <a:extLst>
              <a:ext uri="{FF2B5EF4-FFF2-40B4-BE49-F238E27FC236}">
                <a16:creationId xmlns:a16="http://schemas.microsoft.com/office/drawing/2014/main" id="{AA9282BC-A5C9-18B7-7EE3-D930780568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4003"/>
          <a:stretch/>
        </p:blipFill>
        <p:spPr>
          <a:xfrm>
            <a:off x="8960264" y="2579914"/>
            <a:ext cx="3231736" cy="3287486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1CE65A99-D57D-638C-A9E3-3A1617942817}"/>
              </a:ext>
            </a:extLst>
          </p:cNvPr>
          <p:cNvSpPr txBox="1"/>
          <p:nvPr/>
        </p:nvSpPr>
        <p:spPr>
          <a:xfrm>
            <a:off x="549881" y="1387265"/>
            <a:ext cx="7794763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b="1" dirty="0"/>
              <a:t>(USRF 7) </a:t>
            </a:r>
            <a:br>
              <a:rPr lang="pt-BR" b="1" dirty="0"/>
            </a:br>
            <a:r>
              <a:rPr lang="pt-BR" sz="2800" b="1" u="sng" dirty="0"/>
              <a:t>UNIDADE DE SAÚDE </a:t>
            </a:r>
            <a:r>
              <a:rPr lang="en-US" sz="2800" b="1" u="sng" dirty="0"/>
              <a:t>/ </a:t>
            </a:r>
            <a:br>
              <a:rPr lang="en-US" sz="2800" b="1" u="sng" dirty="0"/>
            </a:br>
            <a:r>
              <a:rPr lang="en-US" sz="2800" b="1" u="sng" dirty="0"/>
              <a:t>PRONTU</a:t>
            </a:r>
            <a:r>
              <a:rPr lang="pt-BR" sz="2800" b="1" u="sng" dirty="0"/>
              <a:t>ÁRIO DE ATENDIMENTO</a:t>
            </a:r>
            <a:endParaRPr lang="pt-BR" sz="2000" b="1" dirty="0"/>
          </a:p>
          <a:p>
            <a:r>
              <a:rPr lang="pt-BR" sz="2000" b="1" dirty="0"/>
              <a:t>(Inserir o nome da unidade de saúde e o número do prontuário de </a:t>
            </a:r>
          </a:p>
          <a:p>
            <a:r>
              <a:rPr lang="pt-BR" sz="2000" b="1" dirty="0"/>
              <a:t>atendimento médico das pessoas socorridas pelos policiais.)</a:t>
            </a:r>
          </a:p>
        </p:txBody>
      </p:sp>
      <p:sp>
        <p:nvSpPr>
          <p:cNvPr id="6" name="Retângulo: Cantos Diagonais Arredondados 5">
            <a:extLst>
              <a:ext uri="{FF2B5EF4-FFF2-40B4-BE49-F238E27FC236}">
                <a16:creationId xmlns:a16="http://schemas.microsoft.com/office/drawing/2014/main" id="{9B8B6E3B-9277-9995-7A52-EE0B2E047B83}"/>
              </a:ext>
            </a:extLst>
          </p:cNvPr>
          <p:cNvSpPr/>
          <p:nvPr/>
        </p:nvSpPr>
        <p:spPr>
          <a:xfrm>
            <a:off x="620486" y="3428997"/>
            <a:ext cx="7663543" cy="2329543"/>
          </a:xfrm>
          <a:prstGeom prst="round2DiagRect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60738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91EA18-F218-159A-EAB8-DA9B39E301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15FCA15B-4248-D5B6-FBA0-F99DC264FE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0C0E9D75-6C66-98C8-B810-5EA430002F7B}"/>
              </a:ext>
            </a:extLst>
          </p:cNvPr>
          <p:cNvSpPr txBox="1"/>
          <p:nvPr/>
        </p:nvSpPr>
        <p:spPr>
          <a:xfrm>
            <a:off x="451728" y="364868"/>
            <a:ext cx="67506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Campos do BO </a:t>
            </a:r>
            <a:r>
              <a:rPr lang="en-US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Eletrônico</a:t>
            </a:r>
            <a:endParaRPr lang="pt-BR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Imagem 3" descr="Logotipo&#10;&#10;Descrição gerada automaticamente">
            <a:extLst>
              <a:ext uri="{FF2B5EF4-FFF2-40B4-BE49-F238E27FC236}">
                <a16:creationId xmlns:a16="http://schemas.microsoft.com/office/drawing/2014/main" id="{6490303C-9F4A-9348-B7DD-21A8D12F24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4003"/>
          <a:stretch/>
        </p:blipFill>
        <p:spPr>
          <a:xfrm>
            <a:off x="8960264" y="2579914"/>
            <a:ext cx="3231736" cy="3287486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D8CE2DCA-0C53-7D51-F9EA-DAFE3674F536}"/>
              </a:ext>
            </a:extLst>
          </p:cNvPr>
          <p:cNvSpPr txBox="1"/>
          <p:nvPr/>
        </p:nvSpPr>
        <p:spPr>
          <a:xfrm>
            <a:off x="549881" y="1387265"/>
            <a:ext cx="4549707" cy="27084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b="1" dirty="0"/>
              <a:t>(USRF 8) </a:t>
            </a:r>
            <a:br>
              <a:rPr lang="pt-BR" b="1" dirty="0"/>
            </a:br>
            <a:r>
              <a:rPr lang="pt-BR" sz="2800" b="1" u="sng" dirty="0"/>
              <a:t>COMUNICAÇÃO À FAMÍLIA</a:t>
            </a:r>
            <a:r>
              <a:rPr lang="pt-BR" sz="2000" b="1" dirty="0"/>
              <a:t> </a:t>
            </a:r>
          </a:p>
          <a:p>
            <a:r>
              <a:rPr lang="pt-BR" sz="2000" b="1" dirty="0"/>
              <a:t>(selecionar da lista)</a:t>
            </a:r>
          </a:p>
          <a:p>
            <a:endParaRPr lang="pt-BR" sz="800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Realizada com sucesso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Tentada, mas não realizada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Sem informações de contato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sz="2400" b="1" dirty="0"/>
              <a:t>Desnecessária</a:t>
            </a:r>
          </a:p>
        </p:txBody>
      </p:sp>
    </p:spTree>
    <p:extLst>
      <p:ext uri="{BB962C8B-B14F-4D97-AF65-F5344CB8AC3E}">
        <p14:creationId xmlns:p14="http://schemas.microsoft.com/office/powerpoint/2010/main" val="3192815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F4D622-9586-E725-414D-3A78B95401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5B3A207F-D2DF-D81B-3C91-C6EC37AB50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2E8A59DF-FACF-0F48-15C9-370B48B8FC12}"/>
              </a:ext>
            </a:extLst>
          </p:cNvPr>
          <p:cNvSpPr txBox="1"/>
          <p:nvPr/>
        </p:nvSpPr>
        <p:spPr>
          <a:xfrm>
            <a:off x="451728" y="364868"/>
            <a:ext cx="67506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Campos do BO </a:t>
            </a:r>
            <a:r>
              <a:rPr lang="en-US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Eletrônico</a:t>
            </a:r>
            <a:endParaRPr lang="pt-BR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Imagem 3" descr="Logotipo&#10;&#10;Descrição gerada automaticamente">
            <a:extLst>
              <a:ext uri="{FF2B5EF4-FFF2-40B4-BE49-F238E27FC236}">
                <a16:creationId xmlns:a16="http://schemas.microsoft.com/office/drawing/2014/main" id="{32A5CBF5-2356-F3A0-8F95-932C33F320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4003"/>
          <a:stretch/>
        </p:blipFill>
        <p:spPr>
          <a:xfrm>
            <a:off x="8960264" y="2579914"/>
            <a:ext cx="3231736" cy="3287486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00F80D8-AD0A-9006-30FC-E625C8F57B87}"/>
              </a:ext>
            </a:extLst>
          </p:cNvPr>
          <p:cNvSpPr txBox="1"/>
          <p:nvPr/>
        </p:nvSpPr>
        <p:spPr>
          <a:xfrm>
            <a:off x="549881" y="1387265"/>
            <a:ext cx="646241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b="1" dirty="0"/>
              <a:t>(USRF 9) </a:t>
            </a:r>
            <a:br>
              <a:rPr lang="pt-BR" b="1" dirty="0"/>
            </a:br>
            <a:r>
              <a:rPr lang="pt-BR" sz="2800" b="1" u="sng" dirty="0"/>
              <a:t>JUSTIFICATIVA DO USO DE ALGEMAS</a:t>
            </a:r>
            <a:endParaRPr lang="pt-BR" sz="2000" b="1" dirty="0"/>
          </a:p>
          <a:p>
            <a:r>
              <a:rPr lang="pt-BR" sz="2000" b="1" dirty="0"/>
              <a:t>(Preencher conforme súmula vinculante nº 11 do STF.)</a:t>
            </a:r>
          </a:p>
        </p:txBody>
      </p:sp>
      <p:sp>
        <p:nvSpPr>
          <p:cNvPr id="6" name="Retângulo: Cantos Diagonais Arredondados 5">
            <a:extLst>
              <a:ext uri="{FF2B5EF4-FFF2-40B4-BE49-F238E27FC236}">
                <a16:creationId xmlns:a16="http://schemas.microsoft.com/office/drawing/2014/main" id="{0855F7BD-78A1-969A-248A-E0B0DE0FCDCB}"/>
              </a:ext>
            </a:extLst>
          </p:cNvPr>
          <p:cNvSpPr/>
          <p:nvPr/>
        </p:nvSpPr>
        <p:spPr>
          <a:xfrm>
            <a:off x="620486" y="2666995"/>
            <a:ext cx="7663543" cy="2329543"/>
          </a:xfrm>
          <a:prstGeom prst="round2DiagRect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58597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4161C4-98C0-652D-1A83-D8CD775CEF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C853A0C1-FC25-592C-40E9-6F7537CC41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80427181-E3AF-A671-1EA6-1ED75F8CB159}"/>
              </a:ext>
            </a:extLst>
          </p:cNvPr>
          <p:cNvSpPr txBox="1"/>
          <p:nvPr/>
        </p:nvSpPr>
        <p:spPr>
          <a:xfrm>
            <a:off x="451728" y="364868"/>
            <a:ext cx="67506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Campos do BO </a:t>
            </a:r>
            <a:r>
              <a:rPr lang="en-US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Eletrônico</a:t>
            </a:r>
            <a:endParaRPr lang="pt-BR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Imagem 3" descr="Logotipo&#10;&#10;Descrição gerada automaticamente">
            <a:extLst>
              <a:ext uri="{FF2B5EF4-FFF2-40B4-BE49-F238E27FC236}">
                <a16:creationId xmlns:a16="http://schemas.microsoft.com/office/drawing/2014/main" id="{4D851951-54EF-4AF4-7D30-B39D0D0BBFD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4003"/>
          <a:stretch/>
        </p:blipFill>
        <p:spPr>
          <a:xfrm>
            <a:off x="8960264" y="2579914"/>
            <a:ext cx="3231736" cy="3287486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9F57E4AC-D103-ECE4-7671-C6FEA063DFC2}"/>
              </a:ext>
            </a:extLst>
          </p:cNvPr>
          <p:cNvSpPr txBox="1"/>
          <p:nvPr/>
        </p:nvSpPr>
        <p:spPr>
          <a:xfrm>
            <a:off x="549881" y="1387265"/>
            <a:ext cx="7818743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b="1" dirty="0"/>
              <a:t>(USRF 10) </a:t>
            </a:r>
            <a:br>
              <a:rPr lang="pt-BR" b="1" dirty="0"/>
            </a:br>
            <a:r>
              <a:rPr lang="pt-BR" sz="2800" b="1" u="sng" dirty="0"/>
              <a:t>INFORMAÇÕES ADICIONAIS</a:t>
            </a:r>
            <a:endParaRPr lang="pt-BR" sz="2000" b="1" dirty="0"/>
          </a:p>
          <a:p>
            <a:r>
              <a:rPr lang="pt-BR" sz="2000" b="1" dirty="0"/>
              <a:t>(Inserir outras informações que julgar necessárias para a perfeita </a:t>
            </a:r>
          </a:p>
          <a:p>
            <a:r>
              <a:rPr lang="pt-BR" sz="2000" b="1" dirty="0"/>
              <a:t>compreensão dos fatos ocorridos.)</a:t>
            </a:r>
          </a:p>
        </p:txBody>
      </p:sp>
      <p:sp>
        <p:nvSpPr>
          <p:cNvPr id="6" name="Retângulo: Cantos Diagonais Arredondados 5">
            <a:extLst>
              <a:ext uri="{FF2B5EF4-FFF2-40B4-BE49-F238E27FC236}">
                <a16:creationId xmlns:a16="http://schemas.microsoft.com/office/drawing/2014/main" id="{D69ECF36-B17E-018D-F112-BB7A0AC29882}"/>
              </a:ext>
            </a:extLst>
          </p:cNvPr>
          <p:cNvSpPr/>
          <p:nvPr/>
        </p:nvSpPr>
        <p:spPr>
          <a:xfrm>
            <a:off x="620486" y="2906482"/>
            <a:ext cx="7663543" cy="2329543"/>
          </a:xfrm>
          <a:prstGeom prst="round2DiagRect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46152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C69677-9071-4AEE-4430-C0F523991D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8B05211D-1C4B-703F-7DC3-D5CA89BD6D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B65F26A9-5EC8-B1C3-BAB0-09C3550EE395}"/>
              </a:ext>
            </a:extLst>
          </p:cNvPr>
          <p:cNvSpPr txBox="1"/>
          <p:nvPr/>
        </p:nvSpPr>
        <p:spPr>
          <a:xfrm>
            <a:off x="451728" y="364868"/>
            <a:ext cx="63730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Minuta</a:t>
            </a:r>
            <a:r>
              <a:rPr 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 BO </a:t>
            </a:r>
            <a:r>
              <a:rPr lang="en-US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Eletrônico</a:t>
            </a:r>
            <a:endParaRPr lang="pt-BR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A4400273-3D35-6813-6543-2384E1D10B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5042"/>
          <a:stretch>
            <a:fillRect/>
          </a:stretch>
        </p:blipFill>
        <p:spPr>
          <a:xfrm>
            <a:off x="451728" y="1232899"/>
            <a:ext cx="9075620" cy="5147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6006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5B69F1-4654-CD87-18BF-28E7B1D8A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Imagem digital fictícia de personagem de desenho animado&#10;&#10;Descrição gerada automaticamente com confiança baixa">
            <a:extLst>
              <a:ext uri="{FF2B5EF4-FFF2-40B4-BE49-F238E27FC236}">
                <a16:creationId xmlns:a16="http://schemas.microsoft.com/office/drawing/2014/main" id="{6F587EF2-F7D0-72EC-1778-604FF1502C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63D23F2F-47E3-D44F-B5F7-0044E1E4F47E}"/>
              </a:ext>
            </a:extLst>
          </p:cNvPr>
          <p:cNvSpPr txBox="1"/>
          <p:nvPr/>
        </p:nvSpPr>
        <p:spPr>
          <a:xfrm>
            <a:off x="185057" y="4484914"/>
            <a:ext cx="37431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3600" b="1" dirty="0"/>
              <a:t>QUANTO CUSTA</a:t>
            </a:r>
            <a:r>
              <a:rPr lang="en-US" sz="3600" b="1" dirty="0"/>
              <a:t>?</a:t>
            </a:r>
            <a:endParaRPr lang="pt-BR" sz="3600" b="1" dirty="0"/>
          </a:p>
        </p:txBody>
      </p:sp>
      <p:pic>
        <p:nvPicPr>
          <p:cNvPr id="1026" name="Picture 2" descr="Perca o medo de investir: dicas preciosas para quem quer começar a investir  e se preparar pro futuro">
            <a:extLst>
              <a:ext uri="{FF2B5EF4-FFF2-40B4-BE49-F238E27FC236}">
                <a16:creationId xmlns:a16="http://schemas.microsoft.com/office/drawing/2014/main" id="{B36E4819-616F-4B53-6E8B-AA55A2CC71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587"/>
          <a:stretch/>
        </p:blipFill>
        <p:spPr bwMode="auto">
          <a:xfrm>
            <a:off x="10886" y="462643"/>
            <a:ext cx="7135154" cy="3260272"/>
          </a:xfrm>
          <a:prstGeom prst="rect">
            <a:avLst/>
          </a:prstGeom>
          <a:noFill/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6304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CE5921-B50E-1C99-77AB-B8E865A11E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adrão do plano de fundo&#10;&#10;Descrição gerada automaticamente">
            <a:extLst>
              <a:ext uri="{FF2B5EF4-FFF2-40B4-BE49-F238E27FC236}">
                <a16:creationId xmlns:a16="http://schemas.microsoft.com/office/drawing/2014/main" id="{031DAC39-EC57-AEF8-7DBF-DDB6280281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E7A770E6-3038-B37C-DC55-675A38FEAE6F}"/>
              </a:ext>
            </a:extLst>
          </p:cNvPr>
          <p:cNvSpPr txBox="1"/>
          <p:nvPr/>
        </p:nvSpPr>
        <p:spPr>
          <a:xfrm>
            <a:off x="636660" y="231306"/>
            <a:ext cx="38494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u="sng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Investimento: </a:t>
            </a:r>
            <a:endParaRPr lang="pt-BR" sz="4800" b="1" u="sng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4A841A56-482F-7E9F-2CE3-9A92177FC26F}"/>
              </a:ext>
            </a:extLst>
          </p:cNvPr>
          <p:cNvSpPr txBox="1"/>
          <p:nvPr/>
        </p:nvSpPr>
        <p:spPr>
          <a:xfrm>
            <a:off x="549880" y="731186"/>
            <a:ext cx="8953715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38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R$ 435,17 </a:t>
            </a:r>
          </a:p>
          <a:p>
            <a:r>
              <a:rPr lang="pt-BR" sz="2800" b="1" i="1" dirty="0">
                <a:solidFill>
                  <a:schemeClr val="accent3">
                    <a:lumMod val="75000"/>
                  </a:schemeClr>
                </a:solidFill>
              </a:rPr>
              <a:t>por Agente de Segurança Pública</a:t>
            </a:r>
          </a:p>
          <a:p>
            <a:endParaRPr lang="pt-BR" sz="1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800" b="1" dirty="0"/>
              <a:t>2 equipamentos realmente não letais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800" b="1" dirty="0"/>
              <a:t>Treinamento </a:t>
            </a:r>
            <a:r>
              <a:rPr lang="pt-BR" sz="2800" b="1" dirty="0" err="1"/>
              <a:t>EaD</a:t>
            </a:r>
            <a:r>
              <a:rPr lang="pt-BR" sz="2800" b="1" dirty="0"/>
              <a:t> </a:t>
            </a:r>
            <a:r>
              <a:rPr lang="en-US" sz="2800" b="1" dirty="0"/>
              <a:t>/ H</a:t>
            </a:r>
            <a:r>
              <a:rPr lang="pt-BR" sz="2800" b="1" dirty="0" err="1"/>
              <a:t>íbrido</a:t>
            </a:r>
            <a:r>
              <a:rPr lang="pt-BR" sz="2800" b="1" dirty="0"/>
              <a:t>*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800" b="1" dirty="0"/>
              <a:t>Coldres porta-cilindros*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800" b="1" dirty="0"/>
              <a:t>POP com QR CODE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800" b="1" dirty="0"/>
              <a:t>Orientações para BO eletrônico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800" b="1" dirty="0"/>
              <a:t>Minutas de Projeto, Plano de Aplicação, ETP e TR</a:t>
            </a:r>
          </a:p>
          <a:p>
            <a:endParaRPr lang="pt-BR" sz="700" b="1" dirty="0"/>
          </a:p>
          <a:p>
            <a:r>
              <a:rPr lang="pt-BR" b="1" i="1" dirty="0"/>
              <a:t>*Fornecidos como CORTESIAS por pontualidade de pagamento.</a:t>
            </a:r>
            <a:endParaRPr lang="pt-BR" sz="1400" b="1" i="1" dirty="0"/>
          </a:p>
        </p:txBody>
      </p:sp>
    </p:spTree>
    <p:extLst>
      <p:ext uri="{BB962C8B-B14F-4D97-AF65-F5344CB8AC3E}">
        <p14:creationId xmlns:p14="http://schemas.microsoft.com/office/powerpoint/2010/main" val="3067396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Logotipo, nome da empresa&#10;&#10;Descrição gerada automaticamente">
            <a:extLst>
              <a:ext uri="{FF2B5EF4-FFF2-40B4-BE49-F238E27FC236}">
                <a16:creationId xmlns:a16="http://schemas.microsoft.com/office/drawing/2014/main" id="{B1DBEE67-9CA8-1855-CC9B-DC610C9C5D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" y="0"/>
            <a:ext cx="12185904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FBC9F571-22AF-BECC-0C5E-7BF0E5EA8997}"/>
              </a:ext>
            </a:extLst>
          </p:cNvPr>
          <p:cNvSpPr txBox="1"/>
          <p:nvPr/>
        </p:nvSpPr>
        <p:spPr>
          <a:xfrm>
            <a:off x="173009" y="287413"/>
            <a:ext cx="71845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b="1" dirty="0"/>
              <a:t>Experimente </a:t>
            </a:r>
            <a:r>
              <a:rPr lang="pt-BR" sz="2400" b="1" dirty="0" err="1"/>
              <a:t>PSi</a:t>
            </a:r>
            <a:r>
              <a:rPr lang="pt-BR" sz="2400" b="1" dirty="0"/>
              <a:t> PRÓ e fique </a:t>
            </a:r>
            <a:r>
              <a:rPr lang="pt-BR" sz="2800" b="1" dirty="0"/>
              <a:t>impressionado</a:t>
            </a:r>
            <a:r>
              <a:rPr lang="pt-BR" sz="2400" b="1" dirty="0"/>
              <a:t>(a)!</a:t>
            </a:r>
          </a:p>
        </p:txBody>
      </p:sp>
      <p:pic>
        <p:nvPicPr>
          <p:cNvPr id="8" name="Imagem 7" descr="Garrafa com rótulo azul&#10;&#10;Descrição gerada automaticamente com confiança média">
            <a:extLst>
              <a:ext uri="{FF2B5EF4-FFF2-40B4-BE49-F238E27FC236}">
                <a16:creationId xmlns:a16="http://schemas.microsoft.com/office/drawing/2014/main" id="{DDE787D9-53A6-27E2-55E7-649D6C2EF8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97530" y="812048"/>
            <a:ext cx="811831" cy="3122428"/>
          </a:xfrm>
          <a:prstGeom prst="rect">
            <a:avLst/>
          </a:prstGeom>
        </p:spPr>
      </p:pic>
      <p:pic>
        <p:nvPicPr>
          <p:cNvPr id="9" name="Imagem 8" descr="Garrafa com rótulo azul&#10;&#10;Descrição gerada automaticamente com confiança média">
            <a:extLst>
              <a:ext uri="{FF2B5EF4-FFF2-40B4-BE49-F238E27FC236}">
                <a16:creationId xmlns:a16="http://schemas.microsoft.com/office/drawing/2014/main" id="{4201A4FA-7D77-2B14-C309-F2F96EA2EA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527565" y="668402"/>
            <a:ext cx="826024" cy="3170684"/>
          </a:xfrm>
          <a:prstGeom prst="rect">
            <a:avLst/>
          </a:prstGeom>
        </p:spPr>
      </p:pic>
      <p:pic>
        <p:nvPicPr>
          <p:cNvPr id="10" name="Imagem 9" descr="Uma imagem contendo placa, foto, vermelho, branco&#10;&#10;Descrição gerada automaticamente">
            <a:extLst>
              <a:ext uri="{FF2B5EF4-FFF2-40B4-BE49-F238E27FC236}">
                <a16:creationId xmlns:a16="http://schemas.microsoft.com/office/drawing/2014/main" id="{EED8F95B-82A8-BAB4-C179-A4A9C83E7FE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14004"/>
          <a:stretch/>
        </p:blipFill>
        <p:spPr>
          <a:xfrm>
            <a:off x="9120171" y="3019094"/>
            <a:ext cx="1887853" cy="1879477"/>
          </a:xfrm>
          <a:prstGeom prst="rect">
            <a:avLst/>
          </a:prstGeom>
        </p:spPr>
      </p:pic>
      <p:pic>
        <p:nvPicPr>
          <p:cNvPr id="11" name="Imagem 10" descr="Logotipo, nome da empresa&#10;&#10;Descrição gerada automaticamente">
            <a:extLst>
              <a:ext uri="{FF2B5EF4-FFF2-40B4-BE49-F238E27FC236}">
                <a16:creationId xmlns:a16="http://schemas.microsoft.com/office/drawing/2014/main" id="{04D07538-2C1D-9AE4-4396-93C8E6306EF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6657" y="5149518"/>
            <a:ext cx="1656652" cy="1457535"/>
          </a:xfrm>
          <a:prstGeom prst="rect">
            <a:avLst/>
          </a:prstGeom>
        </p:spPr>
      </p:pic>
      <p:pic>
        <p:nvPicPr>
          <p:cNvPr id="2" name="Imagem 1" descr="Logotipo&#10;&#10;Descrição gerada automaticamente">
            <a:extLst>
              <a:ext uri="{FF2B5EF4-FFF2-40B4-BE49-F238E27FC236}">
                <a16:creationId xmlns:a16="http://schemas.microsoft.com/office/drawing/2014/main" id="{3911EBA3-B9CE-CB02-AB5E-D31DC3884A4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447" y="2144485"/>
            <a:ext cx="2687928" cy="4143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03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4454</TotalTime>
  <Words>1332</Words>
  <Application>Microsoft Office PowerPoint</Application>
  <PresentationFormat>Widescreen</PresentationFormat>
  <Paragraphs>241</Paragraphs>
  <Slides>46</Slides>
  <Notes>2</Notes>
  <HiddenSlides>0</HiddenSlides>
  <MMClips>5</MMClips>
  <ScaleCrop>false</ScaleCrop>
  <HeadingPairs>
    <vt:vector size="6" baseType="variant">
      <vt:variant>
        <vt:lpstr>Fontes usadas</vt:lpstr>
      </vt:variant>
      <vt:variant>
        <vt:i4>8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46</vt:i4>
      </vt:variant>
    </vt:vector>
  </HeadingPairs>
  <TitlesOfParts>
    <vt:vector size="55" baseType="lpstr">
      <vt:lpstr>Aptos</vt:lpstr>
      <vt:lpstr>Aptos Display</vt:lpstr>
      <vt:lpstr>Arial</vt:lpstr>
      <vt:lpstr>Arial Rounded MT Bold</vt:lpstr>
      <vt:lpstr>Calibri</vt:lpstr>
      <vt:lpstr>Eras Bold ITC</vt:lpstr>
      <vt:lpstr>Franklin Gothic Demi Cond</vt:lpstr>
      <vt:lpstr>Wingdings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ROGÉRIO BELTRÃO</dc:creator>
  <cp:lastModifiedBy>ROGÉRIO BELTRÃO</cp:lastModifiedBy>
  <cp:revision>162</cp:revision>
  <dcterms:created xsi:type="dcterms:W3CDTF">2025-02-17T13:39:22Z</dcterms:created>
  <dcterms:modified xsi:type="dcterms:W3CDTF">2025-08-14T17:04:00Z</dcterms:modified>
</cp:coreProperties>
</file>